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446" r:id="rId2"/>
    <p:sldId id="416" r:id="rId3"/>
    <p:sldId id="526" r:id="rId4"/>
    <p:sldId id="479" r:id="rId5"/>
    <p:sldId id="480" r:id="rId6"/>
    <p:sldId id="481" r:id="rId7"/>
    <p:sldId id="482" r:id="rId8"/>
    <p:sldId id="483" r:id="rId9"/>
    <p:sldId id="484" r:id="rId10"/>
    <p:sldId id="485" r:id="rId11"/>
    <p:sldId id="486" r:id="rId12"/>
    <p:sldId id="487" r:id="rId13"/>
    <p:sldId id="488" r:id="rId14"/>
    <p:sldId id="489" r:id="rId15"/>
    <p:sldId id="490" r:id="rId16"/>
    <p:sldId id="491" r:id="rId17"/>
    <p:sldId id="516" r:id="rId18"/>
    <p:sldId id="493" r:id="rId19"/>
    <p:sldId id="494" r:id="rId20"/>
    <p:sldId id="495" r:id="rId21"/>
    <p:sldId id="496" r:id="rId22"/>
    <p:sldId id="497" r:id="rId23"/>
    <p:sldId id="498" r:id="rId24"/>
    <p:sldId id="500" r:id="rId25"/>
    <p:sldId id="501" r:id="rId26"/>
    <p:sldId id="502" r:id="rId27"/>
    <p:sldId id="503" r:id="rId28"/>
    <p:sldId id="504" r:id="rId29"/>
    <p:sldId id="505" r:id="rId30"/>
    <p:sldId id="506" r:id="rId31"/>
    <p:sldId id="507" r:id="rId32"/>
    <p:sldId id="508" r:id="rId33"/>
    <p:sldId id="509" r:id="rId34"/>
    <p:sldId id="527" r:id="rId35"/>
    <p:sldId id="422" r:id="rId36"/>
    <p:sldId id="423" r:id="rId37"/>
    <p:sldId id="424" r:id="rId38"/>
    <p:sldId id="425" r:id="rId39"/>
    <p:sldId id="427" r:id="rId40"/>
    <p:sldId id="426" r:id="rId41"/>
    <p:sldId id="429" r:id="rId42"/>
    <p:sldId id="430" r:id="rId43"/>
    <p:sldId id="431" r:id="rId44"/>
    <p:sldId id="432" r:id="rId45"/>
    <p:sldId id="433" r:id="rId46"/>
    <p:sldId id="434" r:id="rId47"/>
    <p:sldId id="435" r:id="rId48"/>
    <p:sldId id="436" r:id="rId49"/>
    <p:sldId id="437" r:id="rId50"/>
    <p:sldId id="438" r:id="rId51"/>
    <p:sldId id="439" r:id="rId52"/>
    <p:sldId id="440" r:id="rId53"/>
    <p:sldId id="441" r:id="rId54"/>
    <p:sldId id="442" r:id="rId55"/>
    <p:sldId id="443" r:id="rId56"/>
    <p:sldId id="444" r:id="rId57"/>
    <p:sldId id="445" r:id="rId58"/>
    <p:sldId id="517" r:id="rId59"/>
    <p:sldId id="447" r:id="rId60"/>
    <p:sldId id="448" r:id="rId61"/>
    <p:sldId id="449" r:id="rId62"/>
    <p:sldId id="450" r:id="rId63"/>
    <p:sldId id="451" r:id="rId64"/>
    <p:sldId id="452" r:id="rId65"/>
    <p:sldId id="453" r:id="rId66"/>
    <p:sldId id="454" r:id="rId67"/>
    <p:sldId id="455" r:id="rId68"/>
    <p:sldId id="456" r:id="rId69"/>
    <p:sldId id="529" r:id="rId70"/>
    <p:sldId id="354" r:id="rId71"/>
    <p:sldId id="355" r:id="rId72"/>
    <p:sldId id="356" r:id="rId73"/>
    <p:sldId id="357" r:id="rId74"/>
    <p:sldId id="530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8" r:id="rId83"/>
    <p:sldId id="359" r:id="rId84"/>
    <p:sldId id="360" r:id="rId85"/>
    <p:sldId id="361" r:id="rId86"/>
    <p:sldId id="362" r:id="rId87"/>
    <p:sldId id="528" r:id="rId88"/>
    <p:sldId id="367" r:id="rId89"/>
    <p:sldId id="368" r:id="rId90"/>
    <p:sldId id="369" r:id="rId91"/>
    <p:sldId id="370" r:id="rId92"/>
    <p:sldId id="371" r:id="rId93"/>
    <p:sldId id="518" r:id="rId94"/>
    <p:sldId id="519" r:id="rId95"/>
    <p:sldId id="520" r:id="rId96"/>
    <p:sldId id="521" r:id="rId97"/>
    <p:sldId id="522" r:id="rId98"/>
    <p:sldId id="523" r:id="rId99"/>
    <p:sldId id="524" r:id="rId100"/>
    <p:sldId id="531" r:id="rId10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B2FA735-9F2C-4C76-A74B-BEBFEA4A7209}">
          <p14:sldIdLst>
            <p14:sldId id="446"/>
            <p14:sldId id="416"/>
            <p14:sldId id="526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516"/>
            <p14:sldId id="493"/>
            <p14:sldId id="494"/>
            <p14:sldId id="495"/>
            <p14:sldId id="496"/>
            <p14:sldId id="497"/>
            <p14:sldId id="498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27"/>
            <p14:sldId id="422"/>
            <p14:sldId id="423"/>
            <p14:sldId id="424"/>
            <p14:sldId id="425"/>
            <p14:sldId id="427"/>
            <p14:sldId id="426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517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529"/>
            <p14:sldId id="354"/>
            <p14:sldId id="355"/>
            <p14:sldId id="356"/>
            <p14:sldId id="357"/>
            <p14:sldId id="530"/>
            <p14:sldId id="347"/>
            <p14:sldId id="348"/>
            <p14:sldId id="349"/>
            <p14:sldId id="350"/>
            <p14:sldId id="351"/>
            <p14:sldId id="352"/>
            <p14:sldId id="353"/>
            <p14:sldId id="358"/>
            <p14:sldId id="359"/>
            <p14:sldId id="360"/>
            <p14:sldId id="361"/>
            <p14:sldId id="362"/>
            <p14:sldId id="528"/>
            <p14:sldId id="367"/>
            <p14:sldId id="368"/>
            <p14:sldId id="369"/>
            <p14:sldId id="370"/>
            <p14:sldId id="371"/>
            <p14:sldId id="518"/>
            <p14:sldId id="519"/>
            <p14:sldId id="520"/>
            <p14:sldId id="521"/>
            <p14:sldId id="522"/>
            <p14:sldId id="523"/>
            <p14:sldId id="524"/>
            <p14:sldId id="5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80A0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60" autoAdjust="0"/>
    <p:restoredTop sz="86395" autoAdjust="0"/>
  </p:normalViewPr>
  <p:slideViewPr>
    <p:cSldViewPr>
      <p:cViewPr varScale="1">
        <p:scale>
          <a:sx n="135" d="100"/>
          <a:sy n="135" d="100"/>
        </p:scale>
        <p:origin x="168" y="3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3223" y="2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D228B-16A8-42E5-BF78-7EB7D419D8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2D177FE-5B63-4251-97B8-6CE5E789161D}">
      <dgm:prSet phldrT="[Text]"/>
      <dgm:spPr/>
      <dgm:t>
        <a:bodyPr/>
        <a:lstStyle/>
        <a:p>
          <a:r>
            <a:rPr lang="en-US" dirty="0"/>
            <a:t>Player 1</a:t>
          </a:r>
        </a:p>
        <a:p>
          <a:r>
            <a:rPr lang="en-US" dirty="0"/>
            <a:t>State 1</a:t>
          </a:r>
        </a:p>
      </dgm:t>
    </dgm:pt>
    <dgm:pt modelId="{E5BA866A-FB12-4E0C-990E-D09D910BE0B2}" type="parTrans" cxnId="{211ACF29-F069-4CFD-80D4-F1DAD108242D}">
      <dgm:prSet/>
      <dgm:spPr/>
      <dgm:t>
        <a:bodyPr/>
        <a:lstStyle/>
        <a:p>
          <a:endParaRPr lang="en-US"/>
        </a:p>
      </dgm:t>
    </dgm:pt>
    <dgm:pt modelId="{AAFA69E9-E223-4947-A23B-BB7881850034}" type="sibTrans" cxnId="{211ACF29-F069-4CFD-80D4-F1DAD108242D}">
      <dgm:prSet/>
      <dgm:spPr/>
      <dgm:t>
        <a:bodyPr/>
        <a:lstStyle/>
        <a:p>
          <a:endParaRPr lang="en-US"/>
        </a:p>
      </dgm:t>
    </dgm:pt>
    <dgm:pt modelId="{65A03DA9-B68E-4B6E-AF5C-7517AB7A8D7A}">
      <dgm:prSet phldrT="[Text]"/>
      <dgm:spPr/>
      <dgm:t>
        <a:bodyPr/>
        <a:lstStyle/>
        <a:p>
          <a:r>
            <a:rPr lang="en-US" dirty="0"/>
            <a:t>processP1Inputs()</a:t>
          </a:r>
        </a:p>
        <a:p>
          <a:r>
            <a:rPr lang="en-US" dirty="0" err="1"/>
            <a:t>sendReceiveInputs</a:t>
          </a:r>
          <a:r>
            <a:rPr lang="en-US" dirty="0"/>
            <a:t>()</a:t>
          </a:r>
        </a:p>
        <a:p>
          <a:r>
            <a:rPr lang="en-US" dirty="0"/>
            <a:t>processP2Inputs()</a:t>
          </a:r>
        </a:p>
      </dgm:t>
    </dgm:pt>
    <dgm:pt modelId="{9A2FA7DC-33C3-4EF7-9680-7DE07D48A201}" type="parTrans" cxnId="{B1F402BA-6C8F-450E-A52C-55E5D905CB32}">
      <dgm:prSet/>
      <dgm:spPr/>
      <dgm:t>
        <a:bodyPr/>
        <a:lstStyle/>
        <a:p>
          <a:endParaRPr lang="en-US"/>
        </a:p>
      </dgm:t>
    </dgm:pt>
    <dgm:pt modelId="{30273C90-2D08-41CB-A2CB-F0F68E95D8D5}" type="sibTrans" cxnId="{B1F402BA-6C8F-450E-A52C-55E5D905CB32}">
      <dgm:prSet/>
      <dgm:spPr/>
      <dgm:t>
        <a:bodyPr/>
        <a:lstStyle/>
        <a:p>
          <a:endParaRPr lang="en-US"/>
        </a:p>
      </dgm:t>
    </dgm:pt>
    <dgm:pt modelId="{F3FF6377-C7AB-406D-85AE-4EB11B5DE0AD}">
      <dgm:prSet phldrT="[Text]"/>
      <dgm:spPr/>
      <dgm:t>
        <a:bodyPr/>
        <a:lstStyle/>
        <a:p>
          <a:r>
            <a:rPr lang="en-US" dirty="0"/>
            <a:t>State 2</a:t>
          </a:r>
        </a:p>
      </dgm:t>
    </dgm:pt>
    <dgm:pt modelId="{65728DD7-9471-4738-8381-DD6E0737F9F8}" type="parTrans" cxnId="{78B1A3AB-6EDE-4FFB-86DD-1562D90C380D}">
      <dgm:prSet/>
      <dgm:spPr/>
      <dgm:t>
        <a:bodyPr/>
        <a:lstStyle/>
        <a:p>
          <a:endParaRPr lang="en-US"/>
        </a:p>
      </dgm:t>
    </dgm:pt>
    <dgm:pt modelId="{BA2F9EDD-344F-4BB4-8E68-0A6674288E71}" type="sibTrans" cxnId="{78B1A3AB-6EDE-4FFB-86DD-1562D90C380D}">
      <dgm:prSet/>
      <dgm:spPr/>
      <dgm:t>
        <a:bodyPr/>
        <a:lstStyle/>
        <a:p>
          <a:endParaRPr lang="en-US"/>
        </a:p>
      </dgm:t>
    </dgm:pt>
    <dgm:pt modelId="{BD2C5EDF-A4F3-4554-9577-CFB2E38AFA76}" type="pres">
      <dgm:prSet presAssocID="{3DCD228B-16A8-42E5-BF78-7EB7D419D822}" presName="linearFlow" presStyleCnt="0">
        <dgm:presLayoutVars>
          <dgm:resizeHandles val="exact"/>
        </dgm:presLayoutVars>
      </dgm:prSet>
      <dgm:spPr/>
    </dgm:pt>
    <dgm:pt modelId="{7D783FEC-3EE9-4D56-9CBA-3D615A3476A8}" type="pres">
      <dgm:prSet presAssocID="{02D177FE-5B63-4251-97B8-6CE5E789161D}" presName="node" presStyleLbl="node1" presStyleIdx="0" presStyleCnt="3">
        <dgm:presLayoutVars>
          <dgm:bulletEnabled val="1"/>
        </dgm:presLayoutVars>
      </dgm:prSet>
      <dgm:spPr/>
    </dgm:pt>
    <dgm:pt modelId="{00EDA33B-BBFA-4F4C-8623-C1C5E7793B33}" type="pres">
      <dgm:prSet presAssocID="{AAFA69E9-E223-4947-A23B-BB7881850034}" presName="sibTrans" presStyleLbl="sibTrans2D1" presStyleIdx="0" presStyleCnt="2"/>
      <dgm:spPr/>
    </dgm:pt>
    <dgm:pt modelId="{0583FE42-E68F-42D1-B72C-DFCD6AD503DC}" type="pres">
      <dgm:prSet presAssocID="{AAFA69E9-E223-4947-A23B-BB7881850034}" presName="connectorText" presStyleLbl="sibTrans2D1" presStyleIdx="0" presStyleCnt="2"/>
      <dgm:spPr/>
    </dgm:pt>
    <dgm:pt modelId="{9FD966FA-D531-475A-A99B-09E7FAB41311}" type="pres">
      <dgm:prSet presAssocID="{65A03DA9-B68E-4B6E-AF5C-7517AB7A8D7A}" presName="node" presStyleLbl="node1" presStyleIdx="1" presStyleCnt="3">
        <dgm:presLayoutVars>
          <dgm:bulletEnabled val="1"/>
        </dgm:presLayoutVars>
      </dgm:prSet>
      <dgm:spPr/>
    </dgm:pt>
    <dgm:pt modelId="{B0B051BD-ADE1-4F51-AC95-6B167C8C1D90}" type="pres">
      <dgm:prSet presAssocID="{30273C90-2D08-41CB-A2CB-F0F68E95D8D5}" presName="sibTrans" presStyleLbl="sibTrans2D1" presStyleIdx="1" presStyleCnt="2"/>
      <dgm:spPr/>
    </dgm:pt>
    <dgm:pt modelId="{2F059AF1-2B10-403E-AE68-10829DA134EC}" type="pres">
      <dgm:prSet presAssocID="{30273C90-2D08-41CB-A2CB-F0F68E95D8D5}" presName="connectorText" presStyleLbl="sibTrans2D1" presStyleIdx="1" presStyleCnt="2"/>
      <dgm:spPr/>
    </dgm:pt>
    <dgm:pt modelId="{125F390F-E010-49C0-9875-F4F377E95729}" type="pres">
      <dgm:prSet presAssocID="{F3FF6377-C7AB-406D-85AE-4EB11B5DE0AD}" presName="node" presStyleLbl="node1" presStyleIdx="2" presStyleCnt="3">
        <dgm:presLayoutVars>
          <dgm:bulletEnabled val="1"/>
        </dgm:presLayoutVars>
      </dgm:prSet>
      <dgm:spPr/>
    </dgm:pt>
  </dgm:ptLst>
  <dgm:cxnLst>
    <dgm:cxn modelId="{58778201-0313-46F2-BD1F-31C050F21BDF}" type="presOf" srcId="{F3FF6377-C7AB-406D-85AE-4EB11B5DE0AD}" destId="{125F390F-E010-49C0-9875-F4F377E95729}" srcOrd="0" destOrd="0" presId="urn:microsoft.com/office/officeart/2005/8/layout/process2"/>
    <dgm:cxn modelId="{211ACF29-F069-4CFD-80D4-F1DAD108242D}" srcId="{3DCD228B-16A8-42E5-BF78-7EB7D419D822}" destId="{02D177FE-5B63-4251-97B8-6CE5E789161D}" srcOrd="0" destOrd="0" parTransId="{E5BA866A-FB12-4E0C-990E-D09D910BE0B2}" sibTransId="{AAFA69E9-E223-4947-A23B-BB7881850034}"/>
    <dgm:cxn modelId="{9EE05D2B-1A5B-4EC1-806B-07F43D5C83E8}" type="presOf" srcId="{30273C90-2D08-41CB-A2CB-F0F68E95D8D5}" destId="{B0B051BD-ADE1-4F51-AC95-6B167C8C1D90}" srcOrd="0" destOrd="0" presId="urn:microsoft.com/office/officeart/2005/8/layout/process2"/>
    <dgm:cxn modelId="{70CDC249-552A-4200-88FA-6BA0DC1E954C}" type="presOf" srcId="{3DCD228B-16A8-42E5-BF78-7EB7D419D822}" destId="{BD2C5EDF-A4F3-4554-9577-CFB2E38AFA76}" srcOrd="0" destOrd="0" presId="urn:microsoft.com/office/officeart/2005/8/layout/process2"/>
    <dgm:cxn modelId="{5DAC565A-226C-48BF-ADE6-140073DDE8CE}" type="presOf" srcId="{02D177FE-5B63-4251-97B8-6CE5E789161D}" destId="{7D783FEC-3EE9-4D56-9CBA-3D615A3476A8}" srcOrd="0" destOrd="0" presId="urn:microsoft.com/office/officeart/2005/8/layout/process2"/>
    <dgm:cxn modelId="{421C755D-1220-424E-8BB6-D927DCB992FB}" type="presOf" srcId="{AAFA69E9-E223-4947-A23B-BB7881850034}" destId="{00EDA33B-BBFA-4F4C-8623-C1C5E7793B33}" srcOrd="0" destOrd="0" presId="urn:microsoft.com/office/officeart/2005/8/layout/process2"/>
    <dgm:cxn modelId="{732E8985-6776-45A3-BAE2-F0CC31A7962E}" type="presOf" srcId="{AAFA69E9-E223-4947-A23B-BB7881850034}" destId="{0583FE42-E68F-42D1-B72C-DFCD6AD503DC}" srcOrd="1" destOrd="0" presId="urn:microsoft.com/office/officeart/2005/8/layout/process2"/>
    <dgm:cxn modelId="{78B1A3AB-6EDE-4FFB-86DD-1562D90C380D}" srcId="{3DCD228B-16A8-42E5-BF78-7EB7D419D822}" destId="{F3FF6377-C7AB-406D-85AE-4EB11B5DE0AD}" srcOrd="2" destOrd="0" parTransId="{65728DD7-9471-4738-8381-DD6E0737F9F8}" sibTransId="{BA2F9EDD-344F-4BB4-8E68-0A6674288E71}"/>
    <dgm:cxn modelId="{B1F402BA-6C8F-450E-A52C-55E5D905CB32}" srcId="{3DCD228B-16A8-42E5-BF78-7EB7D419D822}" destId="{65A03DA9-B68E-4B6E-AF5C-7517AB7A8D7A}" srcOrd="1" destOrd="0" parTransId="{9A2FA7DC-33C3-4EF7-9680-7DE07D48A201}" sibTransId="{30273C90-2D08-41CB-A2CB-F0F68E95D8D5}"/>
    <dgm:cxn modelId="{2B1DD9F5-B813-41D0-9858-946CB78D3264}" type="presOf" srcId="{65A03DA9-B68E-4B6E-AF5C-7517AB7A8D7A}" destId="{9FD966FA-D531-475A-A99B-09E7FAB41311}" srcOrd="0" destOrd="0" presId="urn:microsoft.com/office/officeart/2005/8/layout/process2"/>
    <dgm:cxn modelId="{78B57EF6-380B-46F8-BE18-44FDE3339581}" type="presOf" srcId="{30273C90-2D08-41CB-A2CB-F0F68E95D8D5}" destId="{2F059AF1-2B10-403E-AE68-10829DA134EC}" srcOrd="1" destOrd="0" presId="urn:microsoft.com/office/officeart/2005/8/layout/process2"/>
    <dgm:cxn modelId="{896B5DB6-0A69-4D90-84D5-3DD0EA287586}" type="presParOf" srcId="{BD2C5EDF-A4F3-4554-9577-CFB2E38AFA76}" destId="{7D783FEC-3EE9-4D56-9CBA-3D615A3476A8}" srcOrd="0" destOrd="0" presId="urn:microsoft.com/office/officeart/2005/8/layout/process2"/>
    <dgm:cxn modelId="{C5FDDBA0-908D-4275-A0CD-2DDAD4420D43}" type="presParOf" srcId="{BD2C5EDF-A4F3-4554-9577-CFB2E38AFA76}" destId="{00EDA33B-BBFA-4F4C-8623-C1C5E7793B33}" srcOrd="1" destOrd="0" presId="urn:microsoft.com/office/officeart/2005/8/layout/process2"/>
    <dgm:cxn modelId="{08EB600F-630F-46FA-A363-5691D5459156}" type="presParOf" srcId="{00EDA33B-BBFA-4F4C-8623-C1C5E7793B33}" destId="{0583FE42-E68F-42D1-B72C-DFCD6AD503DC}" srcOrd="0" destOrd="0" presId="urn:microsoft.com/office/officeart/2005/8/layout/process2"/>
    <dgm:cxn modelId="{A799A21B-0F05-4DAF-BFAE-3DB00C59D5C3}" type="presParOf" srcId="{BD2C5EDF-A4F3-4554-9577-CFB2E38AFA76}" destId="{9FD966FA-D531-475A-A99B-09E7FAB41311}" srcOrd="2" destOrd="0" presId="urn:microsoft.com/office/officeart/2005/8/layout/process2"/>
    <dgm:cxn modelId="{4ED5D48B-E856-4D02-9BB0-C3C5F46E090F}" type="presParOf" srcId="{BD2C5EDF-A4F3-4554-9577-CFB2E38AFA76}" destId="{B0B051BD-ADE1-4F51-AC95-6B167C8C1D90}" srcOrd="3" destOrd="0" presId="urn:microsoft.com/office/officeart/2005/8/layout/process2"/>
    <dgm:cxn modelId="{103CF304-3189-41FB-9EB8-6BDF1972A38C}" type="presParOf" srcId="{B0B051BD-ADE1-4F51-AC95-6B167C8C1D90}" destId="{2F059AF1-2B10-403E-AE68-10829DA134EC}" srcOrd="0" destOrd="0" presId="urn:microsoft.com/office/officeart/2005/8/layout/process2"/>
    <dgm:cxn modelId="{2B09CD93-21A7-4357-AD86-CC4BDF443858}" type="presParOf" srcId="{BD2C5EDF-A4F3-4554-9577-CFB2E38AFA76}" destId="{125F390F-E010-49C0-9875-F4F377E9572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CD228B-16A8-42E5-BF78-7EB7D419D8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2D177FE-5B63-4251-97B8-6CE5E789161D}">
      <dgm:prSet phldrT="[Text]"/>
      <dgm:spPr/>
      <dgm:t>
        <a:bodyPr/>
        <a:lstStyle/>
        <a:p>
          <a:r>
            <a:rPr lang="en-US" dirty="0"/>
            <a:t>Player 2</a:t>
          </a:r>
        </a:p>
        <a:p>
          <a:r>
            <a:rPr lang="en-US" dirty="0"/>
            <a:t>State 1</a:t>
          </a:r>
        </a:p>
      </dgm:t>
    </dgm:pt>
    <dgm:pt modelId="{E5BA866A-FB12-4E0C-990E-D09D910BE0B2}" type="parTrans" cxnId="{211ACF29-F069-4CFD-80D4-F1DAD108242D}">
      <dgm:prSet/>
      <dgm:spPr/>
      <dgm:t>
        <a:bodyPr/>
        <a:lstStyle/>
        <a:p>
          <a:endParaRPr lang="en-US"/>
        </a:p>
      </dgm:t>
    </dgm:pt>
    <dgm:pt modelId="{AAFA69E9-E223-4947-A23B-BB7881850034}" type="sibTrans" cxnId="{211ACF29-F069-4CFD-80D4-F1DAD108242D}">
      <dgm:prSet/>
      <dgm:spPr/>
      <dgm:t>
        <a:bodyPr/>
        <a:lstStyle/>
        <a:p>
          <a:endParaRPr lang="en-US"/>
        </a:p>
      </dgm:t>
    </dgm:pt>
    <dgm:pt modelId="{65A03DA9-B68E-4B6E-AF5C-7517AB7A8D7A}">
      <dgm:prSet phldrT="[Text]"/>
      <dgm:spPr/>
      <dgm:t>
        <a:bodyPr/>
        <a:lstStyle/>
        <a:p>
          <a:r>
            <a:rPr lang="en-US" dirty="0" err="1"/>
            <a:t>sendReceiveInputs</a:t>
          </a:r>
          <a:r>
            <a:rPr lang="en-US" dirty="0"/>
            <a:t>()</a:t>
          </a:r>
        </a:p>
        <a:p>
          <a:r>
            <a:rPr lang="en-US" dirty="0"/>
            <a:t>processP1Inputs()</a:t>
          </a:r>
        </a:p>
        <a:p>
          <a:r>
            <a:rPr lang="en-US" dirty="0"/>
            <a:t>processP2Inputs()</a:t>
          </a:r>
        </a:p>
      </dgm:t>
    </dgm:pt>
    <dgm:pt modelId="{9A2FA7DC-33C3-4EF7-9680-7DE07D48A201}" type="parTrans" cxnId="{B1F402BA-6C8F-450E-A52C-55E5D905CB32}">
      <dgm:prSet/>
      <dgm:spPr/>
      <dgm:t>
        <a:bodyPr/>
        <a:lstStyle/>
        <a:p>
          <a:endParaRPr lang="en-US"/>
        </a:p>
      </dgm:t>
    </dgm:pt>
    <dgm:pt modelId="{30273C90-2D08-41CB-A2CB-F0F68E95D8D5}" type="sibTrans" cxnId="{B1F402BA-6C8F-450E-A52C-55E5D905CB32}">
      <dgm:prSet/>
      <dgm:spPr/>
      <dgm:t>
        <a:bodyPr/>
        <a:lstStyle/>
        <a:p>
          <a:endParaRPr lang="en-US"/>
        </a:p>
      </dgm:t>
    </dgm:pt>
    <dgm:pt modelId="{F3FF6377-C7AB-406D-85AE-4EB11B5DE0AD}">
      <dgm:prSet phldrT="[Text]"/>
      <dgm:spPr/>
      <dgm:t>
        <a:bodyPr/>
        <a:lstStyle/>
        <a:p>
          <a:r>
            <a:rPr lang="en-US" dirty="0"/>
            <a:t>State 2</a:t>
          </a:r>
        </a:p>
      </dgm:t>
    </dgm:pt>
    <dgm:pt modelId="{65728DD7-9471-4738-8381-DD6E0737F9F8}" type="parTrans" cxnId="{78B1A3AB-6EDE-4FFB-86DD-1562D90C380D}">
      <dgm:prSet/>
      <dgm:spPr/>
      <dgm:t>
        <a:bodyPr/>
        <a:lstStyle/>
        <a:p>
          <a:endParaRPr lang="en-US"/>
        </a:p>
      </dgm:t>
    </dgm:pt>
    <dgm:pt modelId="{BA2F9EDD-344F-4BB4-8E68-0A6674288E71}" type="sibTrans" cxnId="{78B1A3AB-6EDE-4FFB-86DD-1562D90C380D}">
      <dgm:prSet/>
      <dgm:spPr/>
      <dgm:t>
        <a:bodyPr/>
        <a:lstStyle/>
        <a:p>
          <a:endParaRPr lang="en-US"/>
        </a:p>
      </dgm:t>
    </dgm:pt>
    <dgm:pt modelId="{BD2C5EDF-A4F3-4554-9577-CFB2E38AFA76}" type="pres">
      <dgm:prSet presAssocID="{3DCD228B-16A8-42E5-BF78-7EB7D419D822}" presName="linearFlow" presStyleCnt="0">
        <dgm:presLayoutVars>
          <dgm:resizeHandles val="exact"/>
        </dgm:presLayoutVars>
      </dgm:prSet>
      <dgm:spPr/>
    </dgm:pt>
    <dgm:pt modelId="{7D783FEC-3EE9-4D56-9CBA-3D615A3476A8}" type="pres">
      <dgm:prSet presAssocID="{02D177FE-5B63-4251-97B8-6CE5E789161D}" presName="node" presStyleLbl="node1" presStyleIdx="0" presStyleCnt="3">
        <dgm:presLayoutVars>
          <dgm:bulletEnabled val="1"/>
        </dgm:presLayoutVars>
      </dgm:prSet>
      <dgm:spPr/>
    </dgm:pt>
    <dgm:pt modelId="{00EDA33B-BBFA-4F4C-8623-C1C5E7793B33}" type="pres">
      <dgm:prSet presAssocID="{AAFA69E9-E223-4947-A23B-BB7881850034}" presName="sibTrans" presStyleLbl="sibTrans2D1" presStyleIdx="0" presStyleCnt="2"/>
      <dgm:spPr/>
    </dgm:pt>
    <dgm:pt modelId="{0583FE42-E68F-42D1-B72C-DFCD6AD503DC}" type="pres">
      <dgm:prSet presAssocID="{AAFA69E9-E223-4947-A23B-BB7881850034}" presName="connectorText" presStyleLbl="sibTrans2D1" presStyleIdx="0" presStyleCnt="2"/>
      <dgm:spPr/>
    </dgm:pt>
    <dgm:pt modelId="{9FD966FA-D531-475A-A99B-09E7FAB41311}" type="pres">
      <dgm:prSet presAssocID="{65A03DA9-B68E-4B6E-AF5C-7517AB7A8D7A}" presName="node" presStyleLbl="node1" presStyleIdx="1" presStyleCnt="3">
        <dgm:presLayoutVars>
          <dgm:bulletEnabled val="1"/>
        </dgm:presLayoutVars>
      </dgm:prSet>
      <dgm:spPr/>
    </dgm:pt>
    <dgm:pt modelId="{B0B051BD-ADE1-4F51-AC95-6B167C8C1D90}" type="pres">
      <dgm:prSet presAssocID="{30273C90-2D08-41CB-A2CB-F0F68E95D8D5}" presName="sibTrans" presStyleLbl="sibTrans2D1" presStyleIdx="1" presStyleCnt="2"/>
      <dgm:spPr/>
    </dgm:pt>
    <dgm:pt modelId="{2F059AF1-2B10-403E-AE68-10829DA134EC}" type="pres">
      <dgm:prSet presAssocID="{30273C90-2D08-41CB-A2CB-F0F68E95D8D5}" presName="connectorText" presStyleLbl="sibTrans2D1" presStyleIdx="1" presStyleCnt="2"/>
      <dgm:spPr/>
    </dgm:pt>
    <dgm:pt modelId="{125F390F-E010-49C0-9875-F4F377E95729}" type="pres">
      <dgm:prSet presAssocID="{F3FF6377-C7AB-406D-85AE-4EB11B5DE0AD}" presName="node" presStyleLbl="node1" presStyleIdx="2" presStyleCnt="3">
        <dgm:presLayoutVars>
          <dgm:bulletEnabled val="1"/>
        </dgm:presLayoutVars>
      </dgm:prSet>
      <dgm:spPr/>
    </dgm:pt>
  </dgm:ptLst>
  <dgm:cxnLst>
    <dgm:cxn modelId="{0002910A-28E0-4F18-A0B0-5127C0EB81C9}" type="presOf" srcId="{F3FF6377-C7AB-406D-85AE-4EB11B5DE0AD}" destId="{125F390F-E010-49C0-9875-F4F377E95729}" srcOrd="0" destOrd="0" presId="urn:microsoft.com/office/officeart/2005/8/layout/process2"/>
    <dgm:cxn modelId="{267E9A0A-7AF9-4B8C-9033-64C27E7BB93D}" type="presOf" srcId="{02D177FE-5B63-4251-97B8-6CE5E789161D}" destId="{7D783FEC-3EE9-4D56-9CBA-3D615A3476A8}" srcOrd="0" destOrd="0" presId="urn:microsoft.com/office/officeart/2005/8/layout/process2"/>
    <dgm:cxn modelId="{A0F29E12-1F5F-4AE9-B690-813355750BF7}" type="presOf" srcId="{AAFA69E9-E223-4947-A23B-BB7881850034}" destId="{00EDA33B-BBFA-4F4C-8623-C1C5E7793B33}" srcOrd="0" destOrd="0" presId="urn:microsoft.com/office/officeart/2005/8/layout/process2"/>
    <dgm:cxn modelId="{211ACF29-F069-4CFD-80D4-F1DAD108242D}" srcId="{3DCD228B-16A8-42E5-BF78-7EB7D419D822}" destId="{02D177FE-5B63-4251-97B8-6CE5E789161D}" srcOrd="0" destOrd="0" parTransId="{E5BA866A-FB12-4E0C-990E-D09D910BE0B2}" sibTransId="{AAFA69E9-E223-4947-A23B-BB7881850034}"/>
    <dgm:cxn modelId="{F37ECF3E-0F09-45B6-8D63-DFA2BB7E0746}" type="presOf" srcId="{30273C90-2D08-41CB-A2CB-F0F68E95D8D5}" destId="{B0B051BD-ADE1-4F51-AC95-6B167C8C1D90}" srcOrd="0" destOrd="0" presId="urn:microsoft.com/office/officeart/2005/8/layout/process2"/>
    <dgm:cxn modelId="{6796F151-B1FC-45ED-A4EA-6F0C0EDFA1DA}" type="presOf" srcId="{AAFA69E9-E223-4947-A23B-BB7881850034}" destId="{0583FE42-E68F-42D1-B72C-DFCD6AD503DC}" srcOrd="1" destOrd="0" presId="urn:microsoft.com/office/officeart/2005/8/layout/process2"/>
    <dgm:cxn modelId="{1395A563-D46C-49F0-8891-338E57295DC2}" type="presOf" srcId="{3DCD228B-16A8-42E5-BF78-7EB7D419D822}" destId="{BD2C5EDF-A4F3-4554-9577-CFB2E38AFA76}" srcOrd="0" destOrd="0" presId="urn:microsoft.com/office/officeart/2005/8/layout/process2"/>
    <dgm:cxn modelId="{4D344491-50AD-4AA4-BE32-01456BDE1329}" type="presOf" srcId="{65A03DA9-B68E-4B6E-AF5C-7517AB7A8D7A}" destId="{9FD966FA-D531-475A-A99B-09E7FAB41311}" srcOrd="0" destOrd="0" presId="urn:microsoft.com/office/officeart/2005/8/layout/process2"/>
    <dgm:cxn modelId="{78B1A3AB-6EDE-4FFB-86DD-1562D90C380D}" srcId="{3DCD228B-16A8-42E5-BF78-7EB7D419D822}" destId="{F3FF6377-C7AB-406D-85AE-4EB11B5DE0AD}" srcOrd="2" destOrd="0" parTransId="{65728DD7-9471-4738-8381-DD6E0737F9F8}" sibTransId="{BA2F9EDD-344F-4BB4-8E68-0A6674288E71}"/>
    <dgm:cxn modelId="{C9CEB2B9-AF8B-4C6D-B4DF-24490CDB78E4}" type="presOf" srcId="{30273C90-2D08-41CB-A2CB-F0F68E95D8D5}" destId="{2F059AF1-2B10-403E-AE68-10829DA134EC}" srcOrd="1" destOrd="0" presId="urn:microsoft.com/office/officeart/2005/8/layout/process2"/>
    <dgm:cxn modelId="{B1F402BA-6C8F-450E-A52C-55E5D905CB32}" srcId="{3DCD228B-16A8-42E5-BF78-7EB7D419D822}" destId="{65A03DA9-B68E-4B6E-AF5C-7517AB7A8D7A}" srcOrd="1" destOrd="0" parTransId="{9A2FA7DC-33C3-4EF7-9680-7DE07D48A201}" sibTransId="{30273C90-2D08-41CB-A2CB-F0F68E95D8D5}"/>
    <dgm:cxn modelId="{13756432-6569-48A5-95DA-33DD12A478F8}" type="presParOf" srcId="{BD2C5EDF-A4F3-4554-9577-CFB2E38AFA76}" destId="{7D783FEC-3EE9-4D56-9CBA-3D615A3476A8}" srcOrd="0" destOrd="0" presId="urn:microsoft.com/office/officeart/2005/8/layout/process2"/>
    <dgm:cxn modelId="{FA266304-C752-472D-9598-B0868BF2F8C1}" type="presParOf" srcId="{BD2C5EDF-A4F3-4554-9577-CFB2E38AFA76}" destId="{00EDA33B-BBFA-4F4C-8623-C1C5E7793B33}" srcOrd="1" destOrd="0" presId="urn:microsoft.com/office/officeart/2005/8/layout/process2"/>
    <dgm:cxn modelId="{64579AAE-E048-4E02-8633-C54AFD64A395}" type="presParOf" srcId="{00EDA33B-BBFA-4F4C-8623-C1C5E7793B33}" destId="{0583FE42-E68F-42D1-B72C-DFCD6AD503DC}" srcOrd="0" destOrd="0" presId="urn:microsoft.com/office/officeart/2005/8/layout/process2"/>
    <dgm:cxn modelId="{7BF1C2EC-B140-4143-A651-9D1DB4DFED81}" type="presParOf" srcId="{BD2C5EDF-A4F3-4554-9577-CFB2E38AFA76}" destId="{9FD966FA-D531-475A-A99B-09E7FAB41311}" srcOrd="2" destOrd="0" presId="urn:microsoft.com/office/officeart/2005/8/layout/process2"/>
    <dgm:cxn modelId="{15579ABF-D7D2-4D48-9C15-91D26A94D0C7}" type="presParOf" srcId="{BD2C5EDF-A4F3-4554-9577-CFB2E38AFA76}" destId="{B0B051BD-ADE1-4F51-AC95-6B167C8C1D90}" srcOrd="3" destOrd="0" presId="urn:microsoft.com/office/officeart/2005/8/layout/process2"/>
    <dgm:cxn modelId="{0C725AE0-EE40-441A-99FD-A780E8E69D1A}" type="presParOf" srcId="{B0B051BD-ADE1-4F51-AC95-6B167C8C1D90}" destId="{2F059AF1-2B10-403E-AE68-10829DA134EC}" srcOrd="0" destOrd="0" presId="urn:microsoft.com/office/officeart/2005/8/layout/process2"/>
    <dgm:cxn modelId="{477E401F-8249-464B-B403-9AF8A4C66F21}" type="presParOf" srcId="{BD2C5EDF-A4F3-4554-9577-CFB2E38AFA76}" destId="{125F390F-E010-49C0-9875-F4F377E9572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CD228B-16A8-42E5-BF78-7EB7D419D8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2D177FE-5B63-4251-97B8-6CE5E789161D}">
      <dgm:prSet phldrT="[Text]"/>
      <dgm:spPr/>
      <dgm:t>
        <a:bodyPr/>
        <a:lstStyle/>
        <a:p>
          <a:r>
            <a:rPr lang="en-US" dirty="0"/>
            <a:t>Player 1 (server)</a:t>
          </a:r>
        </a:p>
        <a:p>
          <a:r>
            <a:rPr lang="en-US" dirty="0"/>
            <a:t>State 1</a:t>
          </a:r>
        </a:p>
      </dgm:t>
    </dgm:pt>
    <dgm:pt modelId="{E5BA866A-FB12-4E0C-990E-D09D910BE0B2}" type="parTrans" cxnId="{211ACF29-F069-4CFD-80D4-F1DAD108242D}">
      <dgm:prSet/>
      <dgm:spPr/>
      <dgm:t>
        <a:bodyPr/>
        <a:lstStyle/>
        <a:p>
          <a:endParaRPr lang="en-US"/>
        </a:p>
      </dgm:t>
    </dgm:pt>
    <dgm:pt modelId="{AAFA69E9-E223-4947-A23B-BB7881850034}" type="sibTrans" cxnId="{211ACF29-F069-4CFD-80D4-F1DAD108242D}">
      <dgm:prSet/>
      <dgm:spPr/>
      <dgm:t>
        <a:bodyPr/>
        <a:lstStyle/>
        <a:p>
          <a:endParaRPr lang="en-US"/>
        </a:p>
      </dgm:t>
    </dgm:pt>
    <dgm:pt modelId="{65A03DA9-B68E-4B6E-AF5C-7517AB7A8D7A}">
      <dgm:prSet phldrT="[Text]"/>
      <dgm:spPr/>
      <dgm:t>
        <a:bodyPr/>
        <a:lstStyle/>
        <a:p>
          <a:r>
            <a:rPr lang="en-US" dirty="0"/>
            <a:t>processP1Inputs()</a:t>
          </a:r>
        </a:p>
        <a:p>
          <a:r>
            <a:rPr lang="en-US" dirty="0"/>
            <a:t>processP2Inputs()</a:t>
          </a:r>
        </a:p>
        <a:p>
          <a:r>
            <a:rPr lang="en-US" dirty="0" err="1"/>
            <a:t>sendState</a:t>
          </a:r>
          <a:r>
            <a:rPr lang="en-US" dirty="0"/>
            <a:t>()</a:t>
          </a:r>
        </a:p>
      </dgm:t>
    </dgm:pt>
    <dgm:pt modelId="{9A2FA7DC-33C3-4EF7-9680-7DE07D48A201}" type="parTrans" cxnId="{B1F402BA-6C8F-450E-A52C-55E5D905CB32}">
      <dgm:prSet/>
      <dgm:spPr/>
      <dgm:t>
        <a:bodyPr/>
        <a:lstStyle/>
        <a:p>
          <a:endParaRPr lang="en-US"/>
        </a:p>
      </dgm:t>
    </dgm:pt>
    <dgm:pt modelId="{30273C90-2D08-41CB-A2CB-F0F68E95D8D5}" type="sibTrans" cxnId="{B1F402BA-6C8F-450E-A52C-55E5D905CB32}">
      <dgm:prSet/>
      <dgm:spPr/>
      <dgm:t>
        <a:bodyPr/>
        <a:lstStyle/>
        <a:p>
          <a:endParaRPr lang="en-US"/>
        </a:p>
      </dgm:t>
    </dgm:pt>
    <dgm:pt modelId="{F3FF6377-C7AB-406D-85AE-4EB11B5DE0AD}">
      <dgm:prSet phldrT="[Text]"/>
      <dgm:spPr/>
      <dgm:t>
        <a:bodyPr/>
        <a:lstStyle/>
        <a:p>
          <a:r>
            <a:rPr lang="en-US" dirty="0"/>
            <a:t>State 2</a:t>
          </a:r>
        </a:p>
      </dgm:t>
    </dgm:pt>
    <dgm:pt modelId="{65728DD7-9471-4738-8381-DD6E0737F9F8}" type="parTrans" cxnId="{78B1A3AB-6EDE-4FFB-86DD-1562D90C380D}">
      <dgm:prSet/>
      <dgm:spPr/>
      <dgm:t>
        <a:bodyPr/>
        <a:lstStyle/>
        <a:p>
          <a:endParaRPr lang="en-US"/>
        </a:p>
      </dgm:t>
    </dgm:pt>
    <dgm:pt modelId="{BA2F9EDD-344F-4BB4-8E68-0A6674288E71}" type="sibTrans" cxnId="{78B1A3AB-6EDE-4FFB-86DD-1562D90C380D}">
      <dgm:prSet/>
      <dgm:spPr/>
      <dgm:t>
        <a:bodyPr/>
        <a:lstStyle/>
        <a:p>
          <a:endParaRPr lang="en-US"/>
        </a:p>
      </dgm:t>
    </dgm:pt>
    <dgm:pt modelId="{BD2C5EDF-A4F3-4554-9577-CFB2E38AFA76}" type="pres">
      <dgm:prSet presAssocID="{3DCD228B-16A8-42E5-BF78-7EB7D419D822}" presName="linearFlow" presStyleCnt="0">
        <dgm:presLayoutVars>
          <dgm:resizeHandles val="exact"/>
        </dgm:presLayoutVars>
      </dgm:prSet>
      <dgm:spPr/>
    </dgm:pt>
    <dgm:pt modelId="{7D783FEC-3EE9-4D56-9CBA-3D615A3476A8}" type="pres">
      <dgm:prSet presAssocID="{02D177FE-5B63-4251-97B8-6CE5E789161D}" presName="node" presStyleLbl="node1" presStyleIdx="0" presStyleCnt="3">
        <dgm:presLayoutVars>
          <dgm:bulletEnabled val="1"/>
        </dgm:presLayoutVars>
      </dgm:prSet>
      <dgm:spPr/>
    </dgm:pt>
    <dgm:pt modelId="{00EDA33B-BBFA-4F4C-8623-C1C5E7793B33}" type="pres">
      <dgm:prSet presAssocID="{AAFA69E9-E223-4947-A23B-BB7881850034}" presName="sibTrans" presStyleLbl="sibTrans2D1" presStyleIdx="0" presStyleCnt="2"/>
      <dgm:spPr/>
    </dgm:pt>
    <dgm:pt modelId="{0583FE42-E68F-42D1-B72C-DFCD6AD503DC}" type="pres">
      <dgm:prSet presAssocID="{AAFA69E9-E223-4947-A23B-BB7881850034}" presName="connectorText" presStyleLbl="sibTrans2D1" presStyleIdx="0" presStyleCnt="2"/>
      <dgm:spPr/>
    </dgm:pt>
    <dgm:pt modelId="{9FD966FA-D531-475A-A99B-09E7FAB41311}" type="pres">
      <dgm:prSet presAssocID="{65A03DA9-B68E-4B6E-AF5C-7517AB7A8D7A}" presName="node" presStyleLbl="node1" presStyleIdx="1" presStyleCnt="3">
        <dgm:presLayoutVars>
          <dgm:bulletEnabled val="1"/>
        </dgm:presLayoutVars>
      </dgm:prSet>
      <dgm:spPr/>
    </dgm:pt>
    <dgm:pt modelId="{B0B051BD-ADE1-4F51-AC95-6B167C8C1D90}" type="pres">
      <dgm:prSet presAssocID="{30273C90-2D08-41CB-A2CB-F0F68E95D8D5}" presName="sibTrans" presStyleLbl="sibTrans2D1" presStyleIdx="1" presStyleCnt="2"/>
      <dgm:spPr/>
    </dgm:pt>
    <dgm:pt modelId="{2F059AF1-2B10-403E-AE68-10829DA134EC}" type="pres">
      <dgm:prSet presAssocID="{30273C90-2D08-41CB-A2CB-F0F68E95D8D5}" presName="connectorText" presStyleLbl="sibTrans2D1" presStyleIdx="1" presStyleCnt="2"/>
      <dgm:spPr/>
    </dgm:pt>
    <dgm:pt modelId="{125F390F-E010-49C0-9875-F4F377E95729}" type="pres">
      <dgm:prSet presAssocID="{F3FF6377-C7AB-406D-85AE-4EB11B5DE0AD}" presName="node" presStyleLbl="node1" presStyleIdx="2" presStyleCnt="3">
        <dgm:presLayoutVars>
          <dgm:bulletEnabled val="1"/>
        </dgm:presLayoutVars>
      </dgm:prSet>
      <dgm:spPr/>
    </dgm:pt>
  </dgm:ptLst>
  <dgm:cxnLst>
    <dgm:cxn modelId="{211ACF29-F069-4CFD-80D4-F1DAD108242D}" srcId="{3DCD228B-16A8-42E5-BF78-7EB7D419D822}" destId="{02D177FE-5B63-4251-97B8-6CE5E789161D}" srcOrd="0" destOrd="0" parTransId="{E5BA866A-FB12-4E0C-990E-D09D910BE0B2}" sibTransId="{AAFA69E9-E223-4947-A23B-BB7881850034}"/>
    <dgm:cxn modelId="{4A89502E-6216-422B-B19C-B72CF58AF69D}" type="presOf" srcId="{3DCD228B-16A8-42E5-BF78-7EB7D419D822}" destId="{BD2C5EDF-A4F3-4554-9577-CFB2E38AFA76}" srcOrd="0" destOrd="0" presId="urn:microsoft.com/office/officeart/2005/8/layout/process2"/>
    <dgm:cxn modelId="{ED875F31-F7B2-4E83-BA2B-1FA23CBB95DD}" type="presOf" srcId="{AAFA69E9-E223-4947-A23B-BB7881850034}" destId="{0583FE42-E68F-42D1-B72C-DFCD6AD503DC}" srcOrd="1" destOrd="0" presId="urn:microsoft.com/office/officeart/2005/8/layout/process2"/>
    <dgm:cxn modelId="{9AE3D134-BDC4-438B-874E-0B0FBA20BF5A}" type="presOf" srcId="{02D177FE-5B63-4251-97B8-6CE5E789161D}" destId="{7D783FEC-3EE9-4D56-9CBA-3D615A3476A8}" srcOrd="0" destOrd="0" presId="urn:microsoft.com/office/officeart/2005/8/layout/process2"/>
    <dgm:cxn modelId="{4835954E-50DC-4D3C-B0A6-6E745AAAD0EB}" type="presOf" srcId="{30273C90-2D08-41CB-A2CB-F0F68E95D8D5}" destId="{2F059AF1-2B10-403E-AE68-10829DA134EC}" srcOrd="1" destOrd="0" presId="urn:microsoft.com/office/officeart/2005/8/layout/process2"/>
    <dgm:cxn modelId="{8EC2004F-946C-4C68-BE49-BE49D5AC0CE1}" type="presOf" srcId="{30273C90-2D08-41CB-A2CB-F0F68E95D8D5}" destId="{B0B051BD-ADE1-4F51-AC95-6B167C8C1D90}" srcOrd="0" destOrd="0" presId="urn:microsoft.com/office/officeart/2005/8/layout/process2"/>
    <dgm:cxn modelId="{78B1A3AB-6EDE-4FFB-86DD-1562D90C380D}" srcId="{3DCD228B-16A8-42E5-BF78-7EB7D419D822}" destId="{F3FF6377-C7AB-406D-85AE-4EB11B5DE0AD}" srcOrd="2" destOrd="0" parTransId="{65728DD7-9471-4738-8381-DD6E0737F9F8}" sibTransId="{BA2F9EDD-344F-4BB4-8E68-0A6674288E71}"/>
    <dgm:cxn modelId="{4D87A4B4-1D6F-4FE2-8400-6253A88E6914}" type="presOf" srcId="{F3FF6377-C7AB-406D-85AE-4EB11B5DE0AD}" destId="{125F390F-E010-49C0-9875-F4F377E95729}" srcOrd="0" destOrd="0" presId="urn:microsoft.com/office/officeart/2005/8/layout/process2"/>
    <dgm:cxn modelId="{ADDDA8B5-DA81-42DB-92A2-0C8D9D66B8E9}" type="presOf" srcId="{AAFA69E9-E223-4947-A23B-BB7881850034}" destId="{00EDA33B-BBFA-4F4C-8623-C1C5E7793B33}" srcOrd="0" destOrd="0" presId="urn:microsoft.com/office/officeart/2005/8/layout/process2"/>
    <dgm:cxn modelId="{B1F402BA-6C8F-450E-A52C-55E5D905CB32}" srcId="{3DCD228B-16A8-42E5-BF78-7EB7D419D822}" destId="{65A03DA9-B68E-4B6E-AF5C-7517AB7A8D7A}" srcOrd="1" destOrd="0" parTransId="{9A2FA7DC-33C3-4EF7-9680-7DE07D48A201}" sibTransId="{30273C90-2D08-41CB-A2CB-F0F68E95D8D5}"/>
    <dgm:cxn modelId="{D6A8C0EE-B3AB-4121-81AD-FCD6414ADFBE}" type="presOf" srcId="{65A03DA9-B68E-4B6E-AF5C-7517AB7A8D7A}" destId="{9FD966FA-D531-475A-A99B-09E7FAB41311}" srcOrd="0" destOrd="0" presId="urn:microsoft.com/office/officeart/2005/8/layout/process2"/>
    <dgm:cxn modelId="{341E0FDE-9CE4-4B1E-AC17-E75E76E1508F}" type="presParOf" srcId="{BD2C5EDF-A4F3-4554-9577-CFB2E38AFA76}" destId="{7D783FEC-3EE9-4D56-9CBA-3D615A3476A8}" srcOrd="0" destOrd="0" presId="urn:microsoft.com/office/officeart/2005/8/layout/process2"/>
    <dgm:cxn modelId="{56595D7D-D124-496E-81CD-2DF3C330137B}" type="presParOf" srcId="{BD2C5EDF-A4F3-4554-9577-CFB2E38AFA76}" destId="{00EDA33B-BBFA-4F4C-8623-C1C5E7793B33}" srcOrd="1" destOrd="0" presId="urn:microsoft.com/office/officeart/2005/8/layout/process2"/>
    <dgm:cxn modelId="{B5D6CADC-3190-4958-9C8B-A99EE3C0CB1F}" type="presParOf" srcId="{00EDA33B-BBFA-4F4C-8623-C1C5E7793B33}" destId="{0583FE42-E68F-42D1-B72C-DFCD6AD503DC}" srcOrd="0" destOrd="0" presId="urn:microsoft.com/office/officeart/2005/8/layout/process2"/>
    <dgm:cxn modelId="{B6547B44-9F98-4562-AD89-BA5FF4458ED6}" type="presParOf" srcId="{BD2C5EDF-A4F3-4554-9577-CFB2E38AFA76}" destId="{9FD966FA-D531-475A-A99B-09E7FAB41311}" srcOrd="2" destOrd="0" presId="urn:microsoft.com/office/officeart/2005/8/layout/process2"/>
    <dgm:cxn modelId="{7FEBB1F1-5E9E-4391-BB06-0A8AF63D1008}" type="presParOf" srcId="{BD2C5EDF-A4F3-4554-9577-CFB2E38AFA76}" destId="{B0B051BD-ADE1-4F51-AC95-6B167C8C1D90}" srcOrd="3" destOrd="0" presId="urn:microsoft.com/office/officeart/2005/8/layout/process2"/>
    <dgm:cxn modelId="{06942E42-C075-4CEF-8F4C-610BCAB0E006}" type="presParOf" srcId="{B0B051BD-ADE1-4F51-AC95-6B167C8C1D90}" destId="{2F059AF1-2B10-403E-AE68-10829DA134EC}" srcOrd="0" destOrd="0" presId="urn:microsoft.com/office/officeart/2005/8/layout/process2"/>
    <dgm:cxn modelId="{4E3B4F1E-E63C-4B90-993A-9C89EE94A7DD}" type="presParOf" srcId="{BD2C5EDF-A4F3-4554-9577-CFB2E38AFA76}" destId="{125F390F-E010-49C0-9875-F4F377E9572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CD228B-16A8-42E5-BF78-7EB7D419D8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2D177FE-5B63-4251-97B8-6CE5E789161D}">
      <dgm:prSet phldrT="[Text]"/>
      <dgm:spPr/>
      <dgm:t>
        <a:bodyPr/>
        <a:lstStyle/>
        <a:p>
          <a:r>
            <a:rPr lang="en-US" dirty="0"/>
            <a:t>Player 2 (client)</a:t>
          </a:r>
        </a:p>
        <a:p>
          <a:r>
            <a:rPr lang="en-US" dirty="0"/>
            <a:t>State 1</a:t>
          </a:r>
        </a:p>
      </dgm:t>
    </dgm:pt>
    <dgm:pt modelId="{E5BA866A-FB12-4E0C-990E-D09D910BE0B2}" type="parTrans" cxnId="{211ACF29-F069-4CFD-80D4-F1DAD108242D}">
      <dgm:prSet/>
      <dgm:spPr/>
      <dgm:t>
        <a:bodyPr/>
        <a:lstStyle/>
        <a:p>
          <a:endParaRPr lang="en-US"/>
        </a:p>
      </dgm:t>
    </dgm:pt>
    <dgm:pt modelId="{AAFA69E9-E223-4947-A23B-BB7881850034}" type="sibTrans" cxnId="{211ACF29-F069-4CFD-80D4-F1DAD108242D}">
      <dgm:prSet/>
      <dgm:spPr/>
      <dgm:t>
        <a:bodyPr/>
        <a:lstStyle/>
        <a:p>
          <a:endParaRPr lang="en-US"/>
        </a:p>
      </dgm:t>
    </dgm:pt>
    <dgm:pt modelId="{65A03DA9-B68E-4B6E-AF5C-7517AB7A8D7A}">
      <dgm:prSet phldrT="[Text]"/>
      <dgm:spPr/>
      <dgm:t>
        <a:bodyPr/>
        <a:lstStyle/>
        <a:p>
          <a:r>
            <a:rPr lang="en-US" dirty="0" err="1"/>
            <a:t>sendInputs</a:t>
          </a:r>
          <a:r>
            <a:rPr lang="en-US" dirty="0"/>
            <a:t>()</a:t>
          </a:r>
        </a:p>
        <a:p>
          <a:endParaRPr lang="en-US" dirty="0"/>
        </a:p>
        <a:p>
          <a:r>
            <a:rPr lang="en-US" dirty="0" err="1"/>
            <a:t>receiveState</a:t>
          </a:r>
          <a:r>
            <a:rPr lang="en-US" dirty="0"/>
            <a:t>()</a:t>
          </a:r>
        </a:p>
      </dgm:t>
    </dgm:pt>
    <dgm:pt modelId="{9A2FA7DC-33C3-4EF7-9680-7DE07D48A201}" type="parTrans" cxnId="{B1F402BA-6C8F-450E-A52C-55E5D905CB32}">
      <dgm:prSet/>
      <dgm:spPr/>
      <dgm:t>
        <a:bodyPr/>
        <a:lstStyle/>
        <a:p>
          <a:endParaRPr lang="en-US"/>
        </a:p>
      </dgm:t>
    </dgm:pt>
    <dgm:pt modelId="{30273C90-2D08-41CB-A2CB-F0F68E95D8D5}" type="sibTrans" cxnId="{B1F402BA-6C8F-450E-A52C-55E5D905CB32}">
      <dgm:prSet/>
      <dgm:spPr/>
      <dgm:t>
        <a:bodyPr/>
        <a:lstStyle/>
        <a:p>
          <a:endParaRPr lang="en-US"/>
        </a:p>
      </dgm:t>
    </dgm:pt>
    <dgm:pt modelId="{F3FF6377-C7AB-406D-85AE-4EB11B5DE0AD}">
      <dgm:prSet phldrT="[Text]"/>
      <dgm:spPr/>
      <dgm:t>
        <a:bodyPr/>
        <a:lstStyle/>
        <a:p>
          <a:r>
            <a:rPr lang="en-US" dirty="0"/>
            <a:t>State 2</a:t>
          </a:r>
        </a:p>
      </dgm:t>
    </dgm:pt>
    <dgm:pt modelId="{65728DD7-9471-4738-8381-DD6E0737F9F8}" type="parTrans" cxnId="{78B1A3AB-6EDE-4FFB-86DD-1562D90C380D}">
      <dgm:prSet/>
      <dgm:spPr/>
      <dgm:t>
        <a:bodyPr/>
        <a:lstStyle/>
        <a:p>
          <a:endParaRPr lang="en-US"/>
        </a:p>
      </dgm:t>
    </dgm:pt>
    <dgm:pt modelId="{BA2F9EDD-344F-4BB4-8E68-0A6674288E71}" type="sibTrans" cxnId="{78B1A3AB-6EDE-4FFB-86DD-1562D90C380D}">
      <dgm:prSet/>
      <dgm:spPr/>
      <dgm:t>
        <a:bodyPr/>
        <a:lstStyle/>
        <a:p>
          <a:endParaRPr lang="en-US"/>
        </a:p>
      </dgm:t>
    </dgm:pt>
    <dgm:pt modelId="{BD2C5EDF-A4F3-4554-9577-CFB2E38AFA76}" type="pres">
      <dgm:prSet presAssocID="{3DCD228B-16A8-42E5-BF78-7EB7D419D822}" presName="linearFlow" presStyleCnt="0">
        <dgm:presLayoutVars>
          <dgm:resizeHandles val="exact"/>
        </dgm:presLayoutVars>
      </dgm:prSet>
      <dgm:spPr/>
    </dgm:pt>
    <dgm:pt modelId="{7D783FEC-3EE9-4D56-9CBA-3D615A3476A8}" type="pres">
      <dgm:prSet presAssocID="{02D177FE-5B63-4251-97B8-6CE5E789161D}" presName="node" presStyleLbl="node1" presStyleIdx="0" presStyleCnt="3">
        <dgm:presLayoutVars>
          <dgm:bulletEnabled val="1"/>
        </dgm:presLayoutVars>
      </dgm:prSet>
      <dgm:spPr/>
    </dgm:pt>
    <dgm:pt modelId="{00EDA33B-BBFA-4F4C-8623-C1C5E7793B33}" type="pres">
      <dgm:prSet presAssocID="{AAFA69E9-E223-4947-A23B-BB7881850034}" presName="sibTrans" presStyleLbl="sibTrans2D1" presStyleIdx="0" presStyleCnt="2"/>
      <dgm:spPr/>
    </dgm:pt>
    <dgm:pt modelId="{0583FE42-E68F-42D1-B72C-DFCD6AD503DC}" type="pres">
      <dgm:prSet presAssocID="{AAFA69E9-E223-4947-A23B-BB7881850034}" presName="connectorText" presStyleLbl="sibTrans2D1" presStyleIdx="0" presStyleCnt="2"/>
      <dgm:spPr/>
    </dgm:pt>
    <dgm:pt modelId="{9FD966FA-D531-475A-A99B-09E7FAB41311}" type="pres">
      <dgm:prSet presAssocID="{65A03DA9-B68E-4B6E-AF5C-7517AB7A8D7A}" presName="node" presStyleLbl="node1" presStyleIdx="1" presStyleCnt="3">
        <dgm:presLayoutVars>
          <dgm:bulletEnabled val="1"/>
        </dgm:presLayoutVars>
      </dgm:prSet>
      <dgm:spPr/>
    </dgm:pt>
    <dgm:pt modelId="{B0B051BD-ADE1-4F51-AC95-6B167C8C1D90}" type="pres">
      <dgm:prSet presAssocID="{30273C90-2D08-41CB-A2CB-F0F68E95D8D5}" presName="sibTrans" presStyleLbl="sibTrans2D1" presStyleIdx="1" presStyleCnt="2"/>
      <dgm:spPr/>
    </dgm:pt>
    <dgm:pt modelId="{2F059AF1-2B10-403E-AE68-10829DA134EC}" type="pres">
      <dgm:prSet presAssocID="{30273C90-2D08-41CB-A2CB-F0F68E95D8D5}" presName="connectorText" presStyleLbl="sibTrans2D1" presStyleIdx="1" presStyleCnt="2"/>
      <dgm:spPr/>
    </dgm:pt>
    <dgm:pt modelId="{125F390F-E010-49C0-9875-F4F377E95729}" type="pres">
      <dgm:prSet presAssocID="{F3FF6377-C7AB-406D-85AE-4EB11B5DE0AD}" presName="node" presStyleLbl="node1" presStyleIdx="2" presStyleCnt="3">
        <dgm:presLayoutVars>
          <dgm:bulletEnabled val="1"/>
        </dgm:presLayoutVars>
      </dgm:prSet>
      <dgm:spPr/>
    </dgm:pt>
  </dgm:ptLst>
  <dgm:cxnLst>
    <dgm:cxn modelId="{6D945821-7D5E-4FFA-B9A2-5D2C1419623E}" type="presOf" srcId="{02D177FE-5B63-4251-97B8-6CE5E789161D}" destId="{7D783FEC-3EE9-4D56-9CBA-3D615A3476A8}" srcOrd="0" destOrd="0" presId="urn:microsoft.com/office/officeart/2005/8/layout/process2"/>
    <dgm:cxn modelId="{211ACF29-F069-4CFD-80D4-F1DAD108242D}" srcId="{3DCD228B-16A8-42E5-BF78-7EB7D419D822}" destId="{02D177FE-5B63-4251-97B8-6CE5E789161D}" srcOrd="0" destOrd="0" parTransId="{E5BA866A-FB12-4E0C-990E-D09D910BE0B2}" sibTransId="{AAFA69E9-E223-4947-A23B-BB7881850034}"/>
    <dgm:cxn modelId="{0B522E35-A1CD-4DB7-ADD6-1420F5A4737C}" type="presOf" srcId="{AAFA69E9-E223-4947-A23B-BB7881850034}" destId="{00EDA33B-BBFA-4F4C-8623-C1C5E7793B33}" srcOrd="0" destOrd="0" presId="urn:microsoft.com/office/officeart/2005/8/layout/process2"/>
    <dgm:cxn modelId="{04E8BC3D-3A24-4E79-A2A4-0AAE9F7E03FF}" type="presOf" srcId="{30273C90-2D08-41CB-A2CB-F0F68E95D8D5}" destId="{2F059AF1-2B10-403E-AE68-10829DA134EC}" srcOrd="1" destOrd="0" presId="urn:microsoft.com/office/officeart/2005/8/layout/process2"/>
    <dgm:cxn modelId="{3665FC69-4F86-4ECA-8B84-A8F3909D8AF7}" type="presOf" srcId="{65A03DA9-B68E-4B6E-AF5C-7517AB7A8D7A}" destId="{9FD966FA-D531-475A-A99B-09E7FAB41311}" srcOrd="0" destOrd="0" presId="urn:microsoft.com/office/officeart/2005/8/layout/process2"/>
    <dgm:cxn modelId="{0247127A-D069-42B4-9F42-C8024D6BAF14}" type="presOf" srcId="{F3FF6377-C7AB-406D-85AE-4EB11B5DE0AD}" destId="{125F390F-E010-49C0-9875-F4F377E95729}" srcOrd="0" destOrd="0" presId="urn:microsoft.com/office/officeart/2005/8/layout/process2"/>
    <dgm:cxn modelId="{78B1A3AB-6EDE-4FFB-86DD-1562D90C380D}" srcId="{3DCD228B-16A8-42E5-BF78-7EB7D419D822}" destId="{F3FF6377-C7AB-406D-85AE-4EB11B5DE0AD}" srcOrd="2" destOrd="0" parTransId="{65728DD7-9471-4738-8381-DD6E0737F9F8}" sibTransId="{BA2F9EDD-344F-4BB4-8E68-0A6674288E71}"/>
    <dgm:cxn modelId="{6E885EAC-A9A9-460C-882C-6634980B9E7F}" type="presOf" srcId="{AAFA69E9-E223-4947-A23B-BB7881850034}" destId="{0583FE42-E68F-42D1-B72C-DFCD6AD503DC}" srcOrd="1" destOrd="0" presId="urn:microsoft.com/office/officeart/2005/8/layout/process2"/>
    <dgm:cxn modelId="{B1F402BA-6C8F-450E-A52C-55E5D905CB32}" srcId="{3DCD228B-16A8-42E5-BF78-7EB7D419D822}" destId="{65A03DA9-B68E-4B6E-AF5C-7517AB7A8D7A}" srcOrd="1" destOrd="0" parTransId="{9A2FA7DC-33C3-4EF7-9680-7DE07D48A201}" sibTransId="{30273C90-2D08-41CB-A2CB-F0F68E95D8D5}"/>
    <dgm:cxn modelId="{7C4C8EBC-AB00-427E-A0FA-EF4BBD38BABA}" type="presOf" srcId="{30273C90-2D08-41CB-A2CB-F0F68E95D8D5}" destId="{B0B051BD-ADE1-4F51-AC95-6B167C8C1D90}" srcOrd="0" destOrd="0" presId="urn:microsoft.com/office/officeart/2005/8/layout/process2"/>
    <dgm:cxn modelId="{77DB31D5-D749-46B4-B689-B2D1CD157BFA}" type="presOf" srcId="{3DCD228B-16A8-42E5-BF78-7EB7D419D822}" destId="{BD2C5EDF-A4F3-4554-9577-CFB2E38AFA76}" srcOrd="0" destOrd="0" presId="urn:microsoft.com/office/officeart/2005/8/layout/process2"/>
    <dgm:cxn modelId="{F0043124-B05F-4DFE-9E57-BD4214C2E6D9}" type="presParOf" srcId="{BD2C5EDF-A4F3-4554-9577-CFB2E38AFA76}" destId="{7D783FEC-3EE9-4D56-9CBA-3D615A3476A8}" srcOrd="0" destOrd="0" presId="urn:microsoft.com/office/officeart/2005/8/layout/process2"/>
    <dgm:cxn modelId="{C8D9FB2D-D1D5-4DF2-BD12-D0774C7F99CE}" type="presParOf" srcId="{BD2C5EDF-A4F3-4554-9577-CFB2E38AFA76}" destId="{00EDA33B-BBFA-4F4C-8623-C1C5E7793B33}" srcOrd="1" destOrd="0" presId="urn:microsoft.com/office/officeart/2005/8/layout/process2"/>
    <dgm:cxn modelId="{1E37B538-75A4-41B7-AD39-6E881E2BC492}" type="presParOf" srcId="{00EDA33B-BBFA-4F4C-8623-C1C5E7793B33}" destId="{0583FE42-E68F-42D1-B72C-DFCD6AD503DC}" srcOrd="0" destOrd="0" presId="urn:microsoft.com/office/officeart/2005/8/layout/process2"/>
    <dgm:cxn modelId="{456670F9-2E6E-4FFB-8524-ACD3E04D57F7}" type="presParOf" srcId="{BD2C5EDF-A4F3-4554-9577-CFB2E38AFA76}" destId="{9FD966FA-D531-475A-A99B-09E7FAB41311}" srcOrd="2" destOrd="0" presId="urn:microsoft.com/office/officeart/2005/8/layout/process2"/>
    <dgm:cxn modelId="{B0FCA7B3-75BB-4684-BA07-520AE4C69F1A}" type="presParOf" srcId="{BD2C5EDF-A4F3-4554-9577-CFB2E38AFA76}" destId="{B0B051BD-ADE1-4F51-AC95-6B167C8C1D90}" srcOrd="3" destOrd="0" presId="urn:microsoft.com/office/officeart/2005/8/layout/process2"/>
    <dgm:cxn modelId="{34AF834E-44AA-4BD8-A4BF-F6DFCC87B182}" type="presParOf" srcId="{B0B051BD-ADE1-4F51-AC95-6B167C8C1D90}" destId="{2F059AF1-2B10-403E-AE68-10829DA134EC}" srcOrd="0" destOrd="0" presId="urn:microsoft.com/office/officeart/2005/8/layout/process2"/>
    <dgm:cxn modelId="{BDA9B4BF-23B6-444A-A4C4-CFD548A1848F}" type="presParOf" srcId="{BD2C5EDF-A4F3-4554-9577-CFB2E38AFA76}" destId="{125F390F-E010-49C0-9875-F4F377E9572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CD228B-16A8-42E5-BF78-7EB7D419D8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2D177FE-5B63-4251-97B8-6CE5E789161D}">
      <dgm:prSet phldrT="[Text]"/>
      <dgm:spPr/>
      <dgm:t>
        <a:bodyPr/>
        <a:lstStyle/>
        <a:p>
          <a:r>
            <a:rPr lang="en-US" dirty="0"/>
            <a:t>Server</a:t>
          </a:r>
        </a:p>
        <a:p>
          <a:r>
            <a:rPr lang="en-US" dirty="0"/>
            <a:t>State 1</a:t>
          </a:r>
        </a:p>
      </dgm:t>
    </dgm:pt>
    <dgm:pt modelId="{E5BA866A-FB12-4E0C-990E-D09D910BE0B2}" type="parTrans" cxnId="{211ACF29-F069-4CFD-80D4-F1DAD108242D}">
      <dgm:prSet/>
      <dgm:spPr/>
      <dgm:t>
        <a:bodyPr/>
        <a:lstStyle/>
        <a:p>
          <a:endParaRPr lang="en-US"/>
        </a:p>
      </dgm:t>
    </dgm:pt>
    <dgm:pt modelId="{AAFA69E9-E223-4947-A23B-BB7881850034}" type="sibTrans" cxnId="{211ACF29-F069-4CFD-80D4-F1DAD108242D}">
      <dgm:prSet/>
      <dgm:spPr/>
      <dgm:t>
        <a:bodyPr/>
        <a:lstStyle/>
        <a:p>
          <a:endParaRPr lang="en-US"/>
        </a:p>
      </dgm:t>
    </dgm:pt>
    <dgm:pt modelId="{65A03DA9-B68E-4B6E-AF5C-7517AB7A8D7A}">
      <dgm:prSet phldrT="[Text]"/>
      <dgm:spPr/>
      <dgm:t>
        <a:bodyPr/>
        <a:lstStyle/>
        <a:p>
          <a:r>
            <a:rPr lang="en-US" dirty="0"/>
            <a:t>processP1Inputs()</a:t>
          </a:r>
        </a:p>
        <a:p>
          <a:r>
            <a:rPr lang="en-US" dirty="0"/>
            <a:t>processP2Inputs()</a:t>
          </a:r>
        </a:p>
        <a:p>
          <a:r>
            <a:rPr lang="en-US" dirty="0" err="1"/>
            <a:t>sendState</a:t>
          </a:r>
          <a:r>
            <a:rPr lang="en-US" dirty="0"/>
            <a:t>()</a:t>
          </a:r>
        </a:p>
      </dgm:t>
    </dgm:pt>
    <dgm:pt modelId="{9A2FA7DC-33C3-4EF7-9680-7DE07D48A201}" type="parTrans" cxnId="{B1F402BA-6C8F-450E-A52C-55E5D905CB32}">
      <dgm:prSet/>
      <dgm:spPr/>
      <dgm:t>
        <a:bodyPr/>
        <a:lstStyle/>
        <a:p>
          <a:endParaRPr lang="en-US"/>
        </a:p>
      </dgm:t>
    </dgm:pt>
    <dgm:pt modelId="{30273C90-2D08-41CB-A2CB-F0F68E95D8D5}" type="sibTrans" cxnId="{B1F402BA-6C8F-450E-A52C-55E5D905CB32}">
      <dgm:prSet/>
      <dgm:spPr/>
      <dgm:t>
        <a:bodyPr/>
        <a:lstStyle/>
        <a:p>
          <a:endParaRPr lang="en-US"/>
        </a:p>
      </dgm:t>
    </dgm:pt>
    <dgm:pt modelId="{F3FF6377-C7AB-406D-85AE-4EB11B5DE0AD}">
      <dgm:prSet phldrT="[Text]"/>
      <dgm:spPr/>
      <dgm:t>
        <a:bodyPr/>
        <a:lstStyle/>
        <a:p>
          <a:r>
            <a:rPr lang="en-US" dirty="0"/>
            <a:t>State 2</a:t>
          </a:r>
        </a:p>
      </dgm:t>
    </dgm:pt>
    <dgm:pt modelId="{65728DD7-9471-4738-8381-DD6E0737F9F8}" type="parTrans" cxnId="{78B1A3AB-6EDE-4FFB-86DD-1562D90C380D}">
      <dgm:prSet/>
      <dgm:spPr/>
      <dgm:t>
        <a:bodyPr/>
        <a:lstStyle/>
        <a:p>
          <a:endParaRPr lang="en-US"/>
        </a:p>
      </dgm:t>
    </dgm:pt>
    <dgm:pt modelId="{BA2F9EDD-344F-4BB4-8E68-0A6674288E71}" type="sibTrans" cxnId="{78B1A3AB-6EDE-4FFB-86DD-1562D90C380D}">
      <dgm:prSet/>
      <dgm:spPr/>
      <dgm:t>
        <a:bodyPr/>
        <a:lstStyle/>
        <a:p>
          <a:endParaRPr lang="en-US"/>
        </a:p>
      </dgm:t>
    </dgm:pt>
    <dgm:pt modelId="{BD2C5EDF-A4F3-4554-9577-CFB2E38AFA76}" type="pres">
      <dgm:prSet presAssocID="{3DCD228B-16A8-42E5-BF78-7EB7D419D822}" presName="linearFlow" presStyleCnt="0">
        <dgm:presLayoutVars>
          <dgm:resizeHandles val="exact"/>
        </dgm:presLayoutVars>
      </dgm:prSet>
      <dgm:spPr/>
    </dgm:pt>
    <dgm:pt modelId="{7D783FEC-3EE9-4D56-9CBA-3D615A3476A8}" type="pres">
      <dgm:prSet presAssocID="{02D177FE-5B63-4251-97B8-6CE5E789161D}" presName="node" presStyleLbl="node1" presStyleIdx="0" presStyleCnt="3">
        <dgm:presLayoutVars>
          <dgm:bulletEnabled val="1"/>
        </dgm:presLayoutVars>
      </dgm:prSet>
      <dgm:spPr/>
    </dgm:pt>
    <dgm:pt modelId="{00EDA33B-BBFA-4F4C-8623-C1C5E7793B33}" type="pres">
      <dgm:prSet presAssocID="{AAFA69E9-E223-4947-A23B-BB7881850034}" presName="sibTrans" presStyleLbl="sibTrans2D1" presStyleIdx="0" presStyleCnt="2"/>
      <dgm:spPr/>
    </dgm:pt>
    <dgm:pt modelId="{0583FE42-E68F-42D1-B72C-DFCD6AD503DC}" type="pres">
      <dgm:prSet presAssocID="{AAFA69E9-E223-4947-A23B-BB7881850034}" presName="connectorText" presStyleLbl="sibTrans2D1" presStyleIdx="0" presStyleCnt="2"/>
      <dgm:spPr/>
    </dgm:pt>
    <dgm:pt modelId="{9FD966FA-D531-475A-A99B-09E7FAB41311}" type="pres">
      <dgm:prSet presAssocID="{65A03DA9-B68E-4B6E-AF5C-7517AB7A8D7A}" presName="node" presStyleLbl="node1" presStyleIdx="1" presStyleCnt="3">
        <dgm:presLayoutVars>
          <dgm:bulletEnabled val="1"/>
        </dgm:presLayoutVars>
      </dgm:prSet>
      <dgm:spPr/>
    </dgm:pt>
    <dgm:pt modelId="{B0B051BD-ADE1-4F51-AC95-6B167C8C1D90}" type="pres">
      <dgm:prSet presAssocID="{30273C90-2D08-41CB-A2CB-F0F68E95D8D5}" presName="sibTrans" presStyleLbl="sibTrans2D1" presStyleIdx="1" presStyleCnt="2"/>
      <dgm:spPr/>
    </dgm:pt>
    <dgm:pt modelId="{2F059AF1-2B10-403E-AE68-10829DA134EC}" type="pres">
      <dgm:prSet presAssocID="{30273C90-2D08-41CB-A2CB-F0F68E95D8D5}" presName="connectorText" presStyleLbl="sibTrans2D1" presStyleIdx="1" presStyleCnt="2"/>
      <dgm:spPr/>
    </dgm:pt>
    <dgm:pt modelId="{125F390F-E010-49C0-9875-F4F377E95729}" type="pres">
      <dgm:prSet presAssocID="{F3FF6377-C7AB-406D-85AE-4EB11B5DE0AD}" presName="node" presStyleLbl="node1" presStyleIdx="2" presStyleCnt="3">
        <dgm:presLayoutVars>
          <dgm:bulletEnabled val="1"/>
        </dgm:presLayoutVars>
      </dgm:prSet>
      <dgm:spPr/>
    </dgm:pt>
  </dgm:ptLst>
  <dgm:cxnLst>
    <dgm:cxn modelId="{211ACF29-F069-4CFD-80D4-F1DAD108242D}" srcId="{3DCD228B-16A8-42E5-BF78-7EB7D419D822}" destId="{02D177FE-5B63-4251-97B8-6CE5E789161D}" srcOrd="0" destOrd="0" parTransId="{E5BA866A-FB12-4E0C-990E-D09D910BE0B2}" sibTransId="{AAFA69E9-E223-4947-A23B-BB7881850034}"/>
    <dgm:cxn modelId="{BF397948-ADC8-4180-8157-F3A212C5C865}" type="presOf" srcId="{F3FF6377-C7AB-406D-85AE-4EB11B5DE0AD}" destId="{125F390F-E010-49C0-9875-F4F377E95729}" srcOrd="0" destOrd="0" presId="urn:microsoft.com/office/officeart/2005/8/layout/process2"/>
    <dgm:cxn modelId="{7136AA49-BFB9-48B3-AA60-870C9CF5A8FA}" type="presOf" srcId="{02D177FE-5B63-4251-97B8-6CE5E789161D}" destId="{7D783FEC-3EE9-4D56-9CBA-3D615A3476A8}" srcOrd="0" destOrd="0" presId="urn:microsoft.com/office/officeart/2005/8/layout/process2"/>
    <dgm:cxn modelId="{48F3D280-4373-4831-B2AF-848EC026C4A2}" type="presOf" srcId="{AAFA69E9-E223-4947-A23B-BB7881850034}" destId="{0583FE42-E68F-42D1-B72C-DFCD6AD503DC}" srcOrd="1" destOrd="0" presId="urn:microsoft.com/office/officeart/2005/8/layout/process2"/>
    <dgm:cxn modelId="{3620248B-28F5-487E-8E24-D2662764EC40}" type="presOf" srcId="{AAFA69E9-E223-4947-A23B-BB7881850034}" destId="{00EDA33B-BBFA-4F4C-8623-C1C5E7793B33}" srcOrd="0" destOrd="0" presId="urn:microsoft.com/office/officeart/2005/8/layout/process2"/>
    <dgm:cxn modelId="{33AE8190-2339-48CD-8947-812E29C03572}" type="presOf" srcId="{3DCD228B-16A8-42E5-BF78-7EB7D419D822}" destId="{BD2C5EDF-A4F3-4554-9577-CFB2E38AFA76}" srcOrd="0" destOrd="0" presId="urn:microsoft.com/office/officeart/2005/8/layout/process2"/>
    <dgm:cxn modelId="{70A6369F-80D5-4A51-977F-2A40BA692E31}" type="presOf" srcId="{30273C90-2D08-41CB-A2CB-F0F68E95D8D5}" destId="{B0B051BD-ADE1-4F51-AC95-6B167C8C1D90}" srcOrd="0" destOrd="0" presId="urn:microsoft.com/office/officeart/2005/8/layout/process2"/>
    <dgm:cxn modelId="{10A504A6-2F85-4267-B50C-BDCDC8A1262C}" type="presOf" srcId="{65A03DA9-B68E-4B6E-AF5C-7517AB7A8D7A}" destId="{9FD966FA-D531-475A-A99B-09E7FAB41311}" srcOrd="0" destOrd="0" presId="urn:microsoft.com/office/officeart/2005/8/layout/process2"/>
    <dgm:cxn modelId="{78B1A3AB-6EDE-4FFB-86DD-1562D90C380D}" srcId="{3DCD228B-16A8-42E5-BF78-7EB7D419D822}" destId="{F3FF6377-C7AB-406D-85AE-4EB11B5DE0AD}" srcOrd="2" destOrd="0" parTransId="{65728DD7-9471-4738-8381-DD6E0737F9F8}" sibTransId="{BA2F9EDD-344F-4BB4-8E68-0A6674288E71}"/>
    <dgm:cxn modelId="{B1F402BA-6C8F-450E-A52C-55E5D905CB32}" srcId="{3DCD228B-16A8-42E5-BF78-7EB7D419D822}" destId="{65A03DA9-B68E-4B6E-AF5C-7517AB7A8D7A}" srcOrd="1" destOrd="0" parTransId="{9A2FA7DC-33C3-4EF7-9680-7DE07D48A201}" sibTransId="{30273C90-2D08-41CB-A2CB-F0F68E95D8D5}"/>
    <dgm:cxn modelId="{24CE0AF7-B649-4CCF-8EA8-8D5DD08BCF9C}" type="presOf" srcId="{30273C90-2D08-41CB-A2CB-F0F68E95D8D5}" destId="{2F059AF1-2B10-403E-AE68-10829DA134EC}" srcOrd="1" destOrd="0" presId="urn:microsoft.com/office/officeart/2005/8/layout/process2"/>
    <dgm:cxn modelId="{527196AB-7C03-42D5-B696-BC54AADD32FD}" type="presParOf" srcId="{BD2C5EDF-A4F3-4554-9577-CFB2E38AFA76}" destId="{7D783FEC-3EE9-4D56-9CBA-3D615A3476A8}" srcOrd="0" destOrd="0" presId="urn:microsoft.com/office/officeart/2005/8/layout/process2"/>
    <dgm:cxn modelId="{9251AB10-9D59-4673-826F-94DBFE03BAF2}" type="presParOf" srcId="{BD2C5EDF-A4F3-4554-9577-CFB2E38AFA76}" destId="{00EDA33B-BBFA-4F4C-8623-C1C5E7793B33}" srcOrd="1" destOrd="0" presId="urn:microsoft.com/office/officeart/2005/8/layout/process2"/>
    <dgm:cxn modelId="{40D2EF98-7469-4AA3-BBEE-DD61F7AA24EB}" type="presParOf" srcId="{00EDA33B-BBFA-4F4C-8623-C1C5E7793B33}" destId="{0583FE42-E68F-42D1-B72C-DFCD6AD503DC}" srcOrd="0" destOrd="0" presId="urn:microsoft.com/office/officeart/2005/8/layout/process2"/>
    <dgm:cxn modelId="{D15991FE-B430-4FD3-A220-EF8C0AEBC033}" type="presParOf" srcId="{BD2C5EDF-A4F3-4554-9577-CFB2E38AFA76}" destId="{9FD966FA-D531-475A-A99B-09E7FAB41311}" srcOrd="2" destOrd="0" presId="urn:microsoft.com/office/officeart/2005/8/layout/process2"/>
    <dgm:cxn modelId="{E8DCEB9D-AE83-4932-AE0B-F78EB3225E43}" type="presParOf" srcId="{BD2C5EDF-A4F3-4554-9577-CFB2E38AFA76}" destId="{B0B051BD-ADE1-4F51-AC95-6B167C8C1D90}" srcOrd="3" destOrd="0" presId="urn:microsoft.com/office/officeart/2005/8/layout/process2"/>
    <dgm:cxn modelId="{2F776D80-36B0-40EC-8B01-A03A1C8C166E}" type="presParOf" srcId="{B0B051BD-ADE1-4F51-AC95-6B167C8C1D90}" destId="{2F059AF1-2B10-403E-AE68-10829DA134EC}" srcOrd="0" destOrd="0" presId="urn:microsoft.com/office/officeart/2005/8/layout/process2"/>
    <dgm:cxn modelId="{BDB9AF12-F55C-4E85-9F40-B172F6A7D57A}" type="presParOf" srcId="{BD2C5EDF-A4F3-4554-9577-CFB2E38AFA76}" destId="{125F390F-E010-49C0-9875-F4F377E9572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CD228B-16A8-42E5-BF78-7EB7D419D8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2D177FE-5B63-4251-97B8-6CE5E789161D}">
      <dgm:prSet phldrT="[Text]"/>
      <dgm:spPr/>
      <dgm:t>
        <a:bodyPr/>
        <a:lstStyle/>
        <a:p>
          <a:r>
            <a:rPr lang="en-US" dirty="0"/>
            <a:t>Client (P1)</a:t>
          </a:r>
        </a:p>
        <a:p>
          <a:r>
            <a:rPr lang="en-US" dirty="0"/>
            <a:t>State 1</a:t>
          </a:r>
        </a:p>
      </dgm:t>
    </dgm:pt>
    <dgm:pt modelId="{E5BA866A-FB12-4E0C-990E-D09D910BE0B2}" type="parTrans" cxnId="{211ACF29-F069-4CFD-80D4-F1DAD108242D}">
      <dgm:prSet/>
      <dgm:spPr/>
      <dgm:t>
        <a:bodyPr/>
        <a:lstStyle/>
        <a:p>
          <a:endParaRPr lang="en-US"/>
        </a:p>
      </dgm:t>
    </dgm:pt>
    <dgm:pt modelId="{AAFA69E9-E223-4947-A23B-BB7881850034}" type="sibTrans" cxnId="{211ACF29-F069-4CFD-80D4-F1DAD108242D}">
      <dgm:prSet/>
      <dgm:spPr/>
      <dgm:t>
        <a:bodyPr/>
        <a:lstStyle/>
        <a:p>
          <a:endParaRPr lang="en-US"/>
        </a:p>
      </dgm:t>
    </dgm:pt>
    <dgm:pt modelId="{65A03DA9-B68E-4B6E-AF5C-7517AB7A8D7A}">
      <dgm:prSet phldrT="[Text]"/>
      <dgm:spPr/>
      <dgm:t>
        <a:bodyPr/>
        <a:lstStyle/>
        <a:p>
          <a:r>
            <a:rPr lang="en-US" dirty="0" err="1"/>
            <a:t>sendInputs</a:t>
          </a:r>
          <a:r>
            <a:rPr lang="en-US" dirty="0"/>
            <a:t>()</a:t>
          </a:r>
        </a:p>
        <a:p>
          <a:r>
            <a:rPr lang="en-US" dirty="0"/>
            <a:t>processP1Inputs()</a:t>
          </a:r>
          <a:br>
            <a:rPr lang="en-US" dirty="0"/>
          </a:br>
          <a:r>
            <a:rPr lang="en-US" dirty="0"/>
            <a:t>predictP2Inputs()</a:t>
          </a:r>
        </a:p>
        <a:p>
          <a:r>
            <a:rPr lang="en-US" dirty="0" err="1"/>
            <a:t>receiveState</a:t>
          </a:r>
          <a:r>
            <a:rPr lang="en-US" dirty="0"/>
            <a:t>()</a:t>
          </a:r>
        </a:p>
      </dgm:t>
    </dgm:pt>
    <dgm:pt modelId="{9A2FA7DC-33C3-4EF7-9680-7DE07D48A201}" type="parTrans" cxnId="{B1F402BA-6C8F-450E-A52C-55E5D905CB32}">
      <dgm:prSet/>
      <dgm:spPr/>
      <dgm:t>
        <a:bodyPr/>
        <a:lstStyle/>
        <a:p>
          <a:endParaRPr lang="en-US"/>
        </a:p>
      </dgm:t>
    </dgm:pt>
    <dgm:pt modelId="{30273C90-2D08-41CB-A2CB-F0F68E95D8D5}" type="sibTrans" cxnId="{B1F402BA-6C8F-450E-A52C-55E5D905CB32}">
      <dgm:prSet/>
      <dgm:spPr/>
      <dgm:t>
        <a:bodyPr/>
        <a:lstStyle/>
        <a:p>
          <a:endParaRPr lang="en-US"/>
        </a:p>
      </dgm:t>
    </dgm:pt>
    <dgm:pt modelId="{F3FF6377-C7AB-406D-85AE-4EB11B5DE0AD}">
      <dgm:prSet phldrT="[Text]"/>
      <dgm:spPr/>
      <dgm:t>
        <a:bodyPr/>
        <a:lstStyle/>
        <a:p>
          <a:r>
            <a:rPr lang="en-US" dirty="0"/>
            <a:t>State 2</a:t>
          </a:r>
        </a:p>
      </dgm:t>
    </dgm:pt>
    <dgm:pt modelId="{65728DD7-9471-4738-8381-DD6E0737F9F8}" type="parTrans" cxnId="{78B1A3AB-6EDE-4FFB-86DD-1562D90C380D}">
      <dgm:prSet/>
      <dgm:spPr/>
      <dgm:t>
        <a:bodyPr/>
        <a:lstStyle/>
        <a:p>
          <a:endParaRPr lang="en-US"/>
        </a:p>
      </dgm:t>
    </dgm:pt>
    <dgm:pt modelId="{BA2F9EDD-344F-4BB4-8E68-0A6674288E71}" type="sibTrans" cxnId="{78B1A3AB-6EDE-4FFB-86DD-1562D90C380D}">
      <dgm:prSet/>
      <dgm:spPr/>
      <dgm:t>
        <a:bodyPr/>
        <a:lstStyle/>
        <a:p>
          <a:endParaRPr lang="en-US"/>
        </a:p>
      </dgm:t>
    </dgm:pt>
    <dgm:pt modelId="{BD2C5EDF-A4F3-4554-9577-CFB2E38AFA76}" type="pres">
      <dgm:prSet presAssocID="{3DCD228B-16A8-42E5-BF78-7EB7D419D822}" presName="linearFlow" presStyleCnt="0">
        <dgm:presLayoutVars>
          <dgm:resizeHandles val="exact"/>
        </dgm:presLayoutVars>
      </dgm:prSet>
      <dgm:spPr/>
    </dgm:pt>
    <dgm:pt modelId="{7D783FEC-3EE9-4D56-9CBA-3D615A3476A8}" type="pres">
      <dgm:prSet presAssocID="{02D177FE-5B63-4251-97B8-6CE5E789161D}" presName="node" presStyleLbl="node1" presStyleIdx="0" presStyleCnt="3">
        <dgm:presLayoutVars>
          <dgm:bulletEnabled val="1"/>
        </dgm:presLayoutVars>
      </dgm:prSet>
      <dgm:spPr/>
    </dgm:pt>
    <dgm:pt modelId="{00EDA33B-BBFA-4F4C-8623-C1C5E7793B33}" type="pres">
      <dgm:prSet presAssocID="{AAFA69E9-E223-4947-A23B-BB7881850034}" presName="sibTrans" presStyleLbl="sibTrans2D1" presStyleIdx="0" presStyleCnt="2"/>
      <dgm:spPr/>
    </dgm:pt>
    <dgm:pt modelId="{0583FE42-E68F-42D1-B72C-DFCD6AD503DC}" type="pres">
      <dgm:prSet presAssocID="{AAFA69E9-E223-4947-A23B-BB7881850034}" presName="connectorText" presStyleLbl="sibTrans2D1" presStyleIdx="0" presStyleCnt="2"/>
      <dgm:spPr/>
    </dgm:pt>
    <dgm:pt modelId="{9FD966FA-D531-475A-A99B-09E7FAB41311}" type="pres">
      <dgm:prSet presAssocID="{65A03DA9-B68E-4B6E-AF5C-7517AB7A8D7A}" presName="node" presStyleLbl="node1" presStyleIdx="1" presStyleCnt="3">
        <dgm:presLayoutVars>
          <dgm:bulletEnabled val="1"/>
        </dgm:presLayoutVars>
      </dgm:prSet>
      <dgm:spPr/>
    </dgm:pt>
    <dgm:pt modelId="{B0B051BD-ADE1-4F51-AC95-6B167C8C1D90}" type="pres">
      <dgm:prSet presAssocID="{30273C90-2D08-41CB-A2CB-F0F68E95D8D5}" presName="sibTrans" presStyleLbl="sibTrans2D1" presStyleIdx="1" presStyleCnt="2"/>
      <dgm:spPr/>
    </dgm:pt>
    <dgm:pt modelId="{2F059AF1-2B10-403E-AE68-10829DA134EC}" type="pres">
      <dgm:prSet presAssocID="{30273C90-2D08-41CB-A2CB-F0F68E95D8D5}" presName="connectorText" presStyleLbl="sibTrans2D1" presStyleIdx="1" presStyleCnt="2"/>
      <dgm:spPr/>
    </dgm:pt>
    <dgm:pt modelId="{125F390F-E010-49C0-9875-F4F377E95729}" type="pres">
      <dgm:prSet presAssocID="{F3FF6377-C7AB-406D-85AE-4EB11B5DE0AD}" presName="node" presStyleLbl="node1" presStyleIdx="2" presStyleCnt="3">
        <dgm:presLayoutVars>
          <dgm:bulletEnabled val="1"/>
        </dgm:presLayoutVars>
      </dgm:prSet>
      <dgm:spPr/>
    </dgm:pt>
  </dgm:ptLst>
  <dgm:cxnLst>
    <dgm:cxn modelId="{211ACF29-F069-4CFD-80D4-F1DAD108242D}" srcId="{3DCD228B-16A8-42E5-BF78-7EB7D419D822}" destId="{02D177FE-5B63-4251-97B8-6CE5E789161D}" srcOrd="0" destOrd="0" parTransId="{E5BA866A-FB12-4E0C-990E-D09D910BE0B2}" sibTransId="{AAFA69E9-E223-4947-A23B-BB7881850034}"/>
    <dgm:cxn modelId="{8E538D45-1CC8-4C9E-8E0D-119FF4CADC48}" type="presOf" srcId="{AAFA69E9-E223-4947-A23B-BB7881850034}" destId="{00EDA33B-BBFA-4F4C-8623-C1C5E7793B33}" srcOrd="0" destOrd="0" presId="urn:microsoft.com/office/officeart/2005/8/layout/process2"/>
    <dgm:cxn modelId="{3E3D276A-AE49-4F0B-B4B5-144EF5F41C01}" type="presOf" srcId="{02D177FE-5B63-4251-97B8-6CE5E789161D}" destId="{7D783FEC-3EE9-4D56-9CBA-3D615A3476A8}" srcOrd="0" destOrd="0" presId="urn:microsoft.com/office/officeart/2005/8/layout/process2"/>
    <dgm:cxn modelId="{E967B67C-2D49-427E-901B-1FFEE3C39C78}" type="presOf" srcId="{3DCD228B-16A8-42E5-BF78-7EB7D419D822}" destId="{BD2C5EDF-A4F3-4554-9577-CFB2E38AFA76}" srcOrd="0" destOrd="0" presId="urn:microsoft.com/office/officeart/2005/8/layout/process2"/>
    <dgm:cxn modelId="{D4D54E80-ED05-4CAF-B52A-10C8F1CE3232}" type="presOf" srcId="{AAFA69E9-E223-4947-A23B-BB7881850034}" destId="{0583FE42-E68F-42D1-B72C-DFCD6AD503DC}" srcOrd="1" destOrd="0" presId="urn:microsoft.com/office/officeart/2005/8/layout/process2"/>
    <dgm:cxn modelId="{78B1A3AB-6EDE-4FFB-86DD-1562D90C380D}" srcId="{3DCD228B-16A8-42E5-BF78-7EB7D419D822}" destId="{F3FF6377-C7AB-406D-85AE-4EB11B5DE0AD}" srcOrd="2" destOrd="0" parTransId="{65728DD7-9471-4738-8381-DD6E0737F9F8}" sibTransId="{BA2F9EDD-344F-4BB4-8E68-0A6674288E71}"/>
    <dgm:cxn modelId="{B1F402BA-6C8F-450E-A52C-55E5D905CB32}" srcId="{3DCD228B-16A8-42E5-BF78-7EB7D419D822}" destId="{65A03DA9-B68E-4B6E-AF5C-7517AB7A8D7A}" srcOrd="1" destOrd="0" parTransId="{9A2FA7DC-33C3-4EF7-9680-7DE07D48A201}" sibTransId="{30273C90-2D08-41CB-A2CB-F0F68E95D8D5}"/>
    <dgm:cxn modelId="{F7E030C6-6AA2-4769-A02C-FA26BBB56609}" type="presOf" srcId="{30273C90-2D08-41CB-A2CB-F0F68E95D8D5}" destId="{2F059AF1-2B10-403E-AE68-10829DA134EC}" srcOrd="1" destOrd="0" presId="urn:microsoft.com/office/officeart/2005/8/layout/process2"/>
    <dgm:cxn modelId="{3AE818C8-C0C5-4537-92AD-698997996C58}" type="presOf" srcId="{65A03DA9-B68E-4B6E-AF5C-7517AB7A8D7A}" destId="{9FD966FA-D531-475A-A99B-09E7FAB41311}" srcOrd="0" destOrd="0" presId="urn:microsoft.com/office/officeart/2005/8/layout/process2"/>
    <dgm:cxn modelId="{607342D9-6AD4-4781-BB65-06D6513D3EDF}" type="presOf" srcId="{F3FF6377-C7AB-406D-85AE-4EB11B5DE0AD}" destId="{125F390F-E010-49C0-9875-F4F377E95729}" srcOrd="0" destOrd="0" presId="urn:microsoft.com/office/officeart/2005/8/layout/process2"/>
    <dgm:cxn modelId="{84A795E8-626B-4B67-8293-19A6A68FC9C1}" type="presOf" srcId="{30273C90-2D08-41CB-A2CB-F0F68E95D8D5}" destId="{B0B051BD-ADE1-4F51-AC95-6B167C8C1D90}" srcOrd="0" destOrd="0" presId="urn:microsoft.com/office/officeart/2005/8/layout/process2"/>
    <dgm:cxn modelId="{F9E5FBC4-5B45-4421-A0DD-00C0536879F8}" type="presParOf" srcId="{BD2C5EDF-A4F3-4554-9577-CFB2E38AFA76}" destId="{7D783FEC-3EE9-4D56-9CBA-3D615A3476A8}" srcOrd="0" destOrd="0" presId="urn:microsoft.com/office/officeart/2005/8/layout/process2"/>
    <dgm:cxn modelId="{937699CD-4900-4E85-A3DA-D1E68C3662C7}" type="presParOf" srcId="{BD2C5EDF-A4F3-4554-9577-CFB2E38AFA76}" destId="{00EDA33B-BBFA-4F4C-8623-C1C5E7793B33}" srcOrd="1" destOrd="0" presId="urn:microsoft.com/office/officeart/2005/8/layout/process2"/>
    <dgm:cxn modelId="{55DFBF25-755D-4D12-893A-1E062787785B}" type="presParOf" srcId="{00EDA33B-BBFA-4F4C-8623-C1C5E7793B33}" destId="{0583FE42-E68F-42D1-B72C-DFCD6AD503DC}" srcOrd="0" destOrd="0" presId="urn:microsoft.com/office/officeart/2005/8/layout/process2"/>
    <dgm:cxn modelId="{94341A6A-02D3-45A1-89B6-711A8BE42658}" type="presParOf" srcId="{BD2C5EDF-A4F3-4554-9577-CFB2E38AFA76}" destId="{9FD966FA-D531-475A-A99B-09E7FAB41311}" srcOrd="2" destOrd="0" presId="urn:microsoft.com/office/officeart/2005/8/layout/process2"/>
    <dgm:cxn modelId="{2C65AAC2-84EF-4D81-81AE-942C4ADFB0DB}" type="presParOf" srcId="{BD2C5EDF-A4F3-4554-9577-CFB2E38AFA76}" destId="{B0B051BD-ADE1-4F51-AC95-6B167C8C1D90}" srcOrd="3" destOrd="0" presId="urn:microsoft.com/office/officeart/2005/8/layout/process2"/>
    <dgm:cxn modelId="{B7C5241A-5662-4AEF-B9B3-2180BC2E4DB2}" type="presParOf" srcId="{B0B051BD-ADE1-4F51-AC95-6B167C8C1D90}" destId="{2F059AF1-2B10-403E-AE68-10829DA134EC}" srcOrd="0" destOrd="0" presId="urn:microsoft.com/office/officeart/2005/8/layout/process2"/>
    <dgm:cxn modelId="{45FCD297-DBE5-426D-AAF9-1A993D9CC671}" type="presParOf" srcId="{BD2C5EDF-A4F3-4554-9577-CFB2E38AFA76}" destId="{125F390F-E010-49C0-9875-F4F377E9572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83FEC-3EE9-4D56-9CBA-3D615A3476A8}">
      <dsp:nvSpPr>
        <dsp:cNvPr id="0" name=""/>
        <dsp:cNvSpPr/>
      </dsp:nvSpPr>
      <dsp:spPr>
        <a:xfrm>
          <a:off x="341233" y="0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Player 1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State 1</a:t>
          </a:r>
        </a:p>
      </dsp:txBody>
      <dsp:txXfrm>
        <a:off x="366085" y="24852"/>
        <a:ext cx="1477629" cy="798814"/>
      </dsp:txXfrm>
    </dsp:sp>
    <dsp:sp modelId="{00EDA33B-BBFA-4F4C-8623-C1C5E7793B33}">
      <dsp:nvSpPr>
        <dsp:cNvPr id="0" name=""/>
        <dsp:cNvSpPr/>
      </dsp:nvSpPr>
      <dsp:spPr>
        <a:xfrm rot="5400000">
          <a:off x="945802" y="869731"/>
          <a:ext cx="318194" cy="381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90350" y="901550"/>
        <a:ext cx="229099" cy="222736"/>
      </dsp:txXfrm>
    </dsp:sp>
    <dsp:sp modelId="{9FD966FA-D531-475A-A99B-09E7FAB41311}">
      <dsp:nvSpPr>
        <dsp:cNvPr id="0" name=""/>
        <dsp:cNvSpPr/>
      </dsp:nvSpPr>
      <dsp:spPr>
        <a:xfrm>
          <a:off x="341233" y="1272778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processP1Inputs()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sendReceiveInputs</a:t>
          </a:r>
          <a:r>
            <a:rPr lang="en-US" sz="1300" kern="1200" dirty="0"/>
            <a:t>()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processP2Inputs()</a:t>
          </a:r>
        </a:p>
      </dsp:txBody>
      <dsp:txXfrm>
        <a:off x="366085" y="1297630"/>
        <a:ext cx="1477629" cy="798814"/>
      </dsp:txXfrm>
    </dsp:sp>
    <dsp:sp modelId="{B0B051BD-ADE1-4F51-AC95-6B167C8C1D90}">
      <dsp:nvSpPr>
        <dsp:cNvPr id="0" name=""/>
        <dsp:cNvSpPr/>
      </dsp:nvSpPr>
      <dsp:spPr>
        <a:xfrm rot="5400000">
          <a:off x="945802" y="2142509"/>
          <a:ext cx="318194" cy="381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90350" y="2174328"/>
        <a:ext cx="229099" cy="222736"/>
      </dsp:txXfrm>
    </dsp:sp>
    <dsp:sp modelId="{125F390F-E010-49C0-9875-F4F377E95729}">
      <dsp:nvSpPr>
        <dsp:cNvPr id="0" name=""/>
        <dsp:cNvSpPr/>
      </dsp:nvSpPr>
      <dsp:spPr>
        <a:xfrm>
          <a:off x="341233" y="2545556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State 2</a:t>
          </a:r>
        </a:p>
      </dsp:txBody>
      <dsp:txXfrm>
        <a:off x="366085" y="2570408"/>
        <a:ext cx="1477629" cy="7988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83FEC-3EE9-4D56-9CBA-3D615A3476A8}">
      <dsp:nvSpPr>
        <dsp:cNvPr id="0" name=""/>
        <dsp:cNvSpPr/>
      </dsp:nvSpPr>
      <dsp:spPr>
        <a:xfrm>
          <a:off x="341233" y="0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Player 2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State 1</a:t>
          </a:r>
        </a:p>
      </dsp:txBody>
      <dsp:txXfrm>
        <a:off x="366085" y="24852"/>
        <a:ext cx="1477629" cy="798814"/>
      </dsp:txXfrm>
    </dsp:sp>
    <dsp:sp modelId="{00EDA33B-BBFA-4F4C-8623-C1C5E7793B33}">
      <dsp:nvSpPr>
        <dsp:cNvPr id="0" name=""/>
        <dsp:cNvSpPr/>
      </dsp:nvSpPr>
      <dsp:spPr>
        <a:xfrm rot="5400000">
          <a:off x="945802" y="869731"/>
          <a:ext cx="318194" cy="381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90350" y="901550"/>
        <a:ext cx="229099" cy="222736"/>
      </dsp:txXfrm>
    </dsp:sp>
    <dsp:sp modelId="{9FD966FA-D531-475A-A99B-09E7FAB41311}">
      <dsp:nvSpPr>
        <dsp:cNvPr id="0" name=""/>
        <dsp:cNvSpPr/>
      </dsp:nvSpPr>
      <dsp:spPr>
        <a:xfrm>
          <a:off x="341233" y="1272778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sendReceiveInputs</a:t>
          </a:r>
          <a:r>
            <a:rPr lang="en-US" sz="1300" kern="1200" dirty="0"/>
            <a:t>()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processP1Inputs()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processP2Inputs()</a:t>
          </a:r>
        </a:p>
      </dsp:txBody>
      <dsp:txXfrm>
        <a:off x="366085" y="1297630"/>
        <a:ext cx="1477629" cy="798814"/>
      </dsp:txXfrm>
    </dsp:sp>
    <dsp:sp modelId="{B0B051BD-ADE1-4F51-AC95-6B167C8C1D90}">
      <dsp:nvSpPr>
        <dsp:cNvPr id="0" name=""/>
        <dsp:cNvSpPr/>
      </dsp:nvSpPr>
      <dsp:spPr>
        <a:xfrm rot="5400000">
          <a:off x="945802" y="2142509"/>
          <a:ext cx="318194" cy="381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90350" y="2174328"/>
        <a:ext cx="229099" cy="222736"/>
      </dsp:txXfrm>
    </dsp:sp>
    <dsp:sp modelId="{125F390F-E010-49C0-9875-F4F377E95729}">
      <dsp:nvSpPr>
        <dsp:cNvPr id="0" name=""/>
        <dsp:cNvSpPr/>
      </dsp:nvSpPr>
      <dsp:spPr>
        <a:xfrm>
          <a:off x="341233" y="2545556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State 2</a:t>
          </a:r>
        </a:p>
      </dsp:txBody>
      <dsp:txXfrm>
        <a:off x="366085" y="2570408"/>
        <a:ext cx="1477629" cy="7988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83FEC-3EE9-4D56-9CBA-3D615A3476A8}">
      <dsp:nvSpPr>
        <dsp:cNvPr id="0" name=""/>
        <dsp:cNvSpPr/>
      </dsp:nvSpPr>
      <dsp:spPr>
        <a:xfrm>
          <a:off x="341233" y="0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Player 1 (server)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State 1</a:t>
          </a:r>
        </a:p>
      </dsp:txBody>
      <dsp:txXfrm>
        <a:off x="366085" y="24852"/>
        <a:ext cx="1477629" cy="798814"/>
      </dsp:txXfrm>
    </dsp:sp>
    <dsp:sp modelId="{00EDA33B-BBFA-4F4C-8623-C1C5E7793B33}">
      <dsp:nvSpPr>
        <dsp:cNvPr id="0" name=""/>
        <dsp:cNvSpPr/>
      </dsp:nvSpPr>
      <dsp:spPr>
        <a:xfrm rot="5400000">
          <a:off x="945802" y="869731"/>
          <a:ext cx="318194" cy="381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90350" y="901550"/>
        <a:ext cx="229099" cy="222736"/>
      </dsp:txXfrm>
    </dsp:sp>
    <dsp:sp modelId="{9FD966FA-D531-475A-A99B-09E7FAB41311}">
      <dsp:nvSpPr>
        <dsp:cNvPr id="0" name=""/>
        <dsp:cNvSpPr/>
      </dsp:nvSpPr>
      <dsp:spPr>
        <a:xfrm>
          <a:off x="341233" y="1272778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processP1Inputs()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processP2Inputs()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sendState</a:t>
          </a:r>
          <a:r>
            <a:rPr lang="en-US" sz="1300" kern="1200" dirty="0"/>
            <a:t>()</a:t>
          </a:r>
        </a:p>
      </dsp:txBody>
      <dsp:txXfrm>
        <a:off x="366085" y="1297630"/>
        <a:ext cx="1477629" cy="798814"/>
      </dsp:txXfrm>
    </dsp:sp>
    <dsp:sp modelId="{B0B051BD-ADE1-4F51-AC95-6B167C8C1D90}">
      <dsp:nvSpPr>
        <dsp:cNvPr id="0" name=""/>
        <dsp:cNvSpPr/>
      </dsp:nvSpPr>
      <dsp:spPr>
        <a:xfrm rot="5400000">
          <a:off x="945802" y="2142509"/>
          <a:ext cx="318194" cy="381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90350" y="2174328"/>
        <a:ext cx="229099" cy="222736"/>
      </dsp:txXfrm>
    </dsp:sp>
    <dsp:sp modelId="{125F390F-E010-49C0-9875-F4F377E95729}">
      <dsp:nvSpPr>
        <dsp:cNvPr id="0" name=""/>
        <dsp:cNvSpPr/>
      </dsp:nvSpPr>
      <dsp:spPr>
        <a:xfrm>
          <a:off x="341233" y="2545556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State 2</a:t>
          </a:r>
        </a:p>
      </dsp:txBody>
      <dsp:txXfrm>
        <a:off x="366085" y="2570408"/>
        <a:ext cx="1477629" cy="7988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83FEC-3EE9-4D56-9CBA-3D615A3476A8}">
      <dsp:nvSpPr>
        <dsp:cNvPr id="0" name=""/>
        <dsp:cNvSpPr/>
      </dsp:nvSpPr>
      <dsp:spPr>
        <a:xfrm>
          <a:off x="341233" y="0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Player 2 (client)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State 1</a:t>
          </a:r>
        </a:p>
      </dsp:txBody>
      <dsp:txXfrm>
        <a:off x="366085" y="24852"/>
        <a:ext cx="1477629" cy="798814"/>
      </dsp:txXfrm>
    </dsp:sp>
    <dsp:sp modelId="{00EDA33B-BBFA-4F4C-8623-C1C5E7793B33}">
      <dsp:nvSpPr>
        <dsp:cNvPr id="0" name=""/>
        <dsp:cNvSpPr/>
      </dsp:nvSpPr>
      <dsp:spPr>
        <a:xfrm rot="5400000">
          <a:off x="945802" y="869731"/>
          <a:ext cx="318194" cy="381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90350" y="901550"/>
        <a:ext cx="229099" cy="222736"/>
      </dsp:txXfrm>
    </dsp:sp>
    <dsp:sp modelId="{9FD966FA-D531-475A-A99B-09E7FAB41311}">
      <dsp:nvSpPr>
        <dsp:cNvPr id="0" name=""/>
        <dsp:cNvSpPr/>
      </dsp:nvSpPr>
      <dsp:spPr>
        <a:xfrm>
          <a:off x="341233" y="1272778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sendInputs</a:t>
          </a:r>
          <a:r>
            <a:rPr lang="en-US" sz="1300" kern="1200" dirty="0"/>
            <a:t>()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receiveState</a:t>
          </a:r>
          <a:r>
            <a:rPr lang="en-US" sz="1300" kern="1200" dirty="0"/>
            <a:t>()</a:t>
          </a:r>
        </a:p>
      </dsp:txBody>
      <dsp:txXfrm>
        <a:off x="366085" y="1297630"/>
        <a:ext cx="1477629" cy="798814"/>
      </dsp:txXfrm>
    </dsp:sp>
    <dsp:sp modelId="{B0B051BD-ADE1-4F51-AC95-6B167C8C1D90}">
      <dsp:nvSpPr>
        <dsp:cNvPr id="0" name=""/>
        <dsp:cNvSpPr/>
      </dsp:nvSpPr>
      <dsp:spPr>
        <a:xfrm rot="5400000">
          <a:off x="945802" y="2142509"/>
          <a:ext cx="318194" cy="381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90350" y="2174328"/>
        <a:ext cx="229099" cy="222736"/>
      </dsp:txXfrm>
    </dsp:sp>
    <dsp:sp modelId="{125F390F-E010-49C0-9875-F4F377E95729}">
      <dsp:nvSpPr>
        <dsp:cNvPr id="0" name=""/>
        <dsp:cNvSpPr/>
      </dsp:nvSpPr>
      <dsp:spPr>
        <a:xfrm>
          <a:off x="341233" y="2545556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State 2</a:t>
          </a:r>
        </a:p>
      </dsp:txBody>
      <dsp:txXfrm>
        <a:off x="366085" y="2570408"/>
        <a:ext cx="1477629" cy="7988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83FEC-3EE9-4D56-9CBA-3D615A3476A8}">
      <dsp:nvSpPr>
        <dsp:cNvPr id="0" name=""/>
        <dsp:cNvSpPr/>
      </dsp:nvSpPr>
      <dsp:spPr>
        <a:xfrm>
          <a:off x="341233" y="0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Server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State 1</a:t>
          </a:r>
        </a:p>
      </dsp:txBody>
      <dsp:txXfrm>
        <a:off x="366085" y="24852"/>
        <a:ext cx="1477629" cy="798814"/>
      </dsp:txXfrm>
    </dsp:sp>
    <dsp:sp modelId="{00EDA33B-BBFA-4F4C-8623-C1C5E7793B33}">
      <dsp:nvSpPr>
        <dsp:cNvPr id="0" name=""/>
        <dsp:cNvSpPr/>
      </dsp:nvSpPr>
      <dsp:spPr>
        <a:xfrm rot="5400000">
          <a:off x="945802" y="869731"/>
          <a:ext cx="318194" cy="381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90350" y="901550"/>
        <a:ext cx="229099" cy="222736"/>
      </dsp:txXfrm>
    </dsp:sp>
    <dsp:sp modelId="{9FD966FA-D531-475A-A99B-09E7FAB41311}">
      <dsp:nvSpPr>
        <dsp:cNvPr id="0" name=""/>
        <dsp:cNvSpPr/>
      </dsp:nvSpPr>
      <dsp:spPr>
        <a:xfrm>
          <a:off x="341233" y="1272778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processP1Inputs()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processP2Inputs()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sendState</a:t>
          </a:r>
          <a:r>
            <a:rPr lang="en-US" sz="1300" kern="1200" dirty="0"/>
            <a:t>()</a:t>
          </a:r>
        </a:p>
      </dsp:txBody>
      <dsp:txXfrm>
        <a:off x="366085" y="1297630"/>
        <a:ext cx="1477629" cy="798814"/>
      </dsp:txXfrm>
    </dsp:sp>
    <dsp:sp modelId="{B0B051BD-ADE1-4F51-AC95-6B167C8C1D90}">
      <dsp:nvSpPr>
        <dsp:cNvPr id="0" name=""/>
        <dsp:cNvSpPr/>
      </dsp:nvSpPr>
      <dsp:spPr>
        <a:xfrm rot="5400000">
          <a:off x="945802" y="2142509"/>
          <a:ext cx="318194" cy="381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90350" y="2174328"/>
        <a:ext cx="229099" cy="222736"/>
      </dsp:txXfrm>
    </dsp:sp>
    <dsp:sp modelId="{125F390F-E010-49C0-9875-F4F377E95729}">
      <dsp:nvSpPr>
        <dsp:cNvPr id="0" name=""/>
        <dsp:cNvSpPr/>
      </dsp:nvSpPr>
      <dsp:spPr>
        <a:xfrm>
          <a:off x="341233" y="2545556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State 2</a:t>
          </a:r>
        </a:p>
      </dsp:txBody>
      <dsp:txXfrm>
        <a:off x="366085" y="2570408"/>
        <a:ext cx="1477629" cy="7988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83FEC-3EE9-4D56-9CBA-3D615A3476A8}">
      <dsp:nvSpPr>
        <dsp:cNvPr id="0" name=""/>
        <dsp:cNvSpPr/>
      </dsp:nvSpPr>
      <dsp:spPr>
        <a:xfrm>
          <a:off x="341233" y="0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Client (P1)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State 1</a:t>
          </a:r>
        </a:p>
      </dsp:txBody>
      <dsp:txXfrm>
        <a:off x="366085" y="24852"/>
        <a:ext cx="1477629" cy="798814"/>
      </dsp:txXfrm>
    </dsp:sp>
    <dsp:sp modelId="{00EDA33B-BBFA-4F4C-8623-C1C5E7793B33}">
      <dsp:nvSpPr>
        <dsp:cNvPr id="0" name=""/>
        <dsp:cNvSpPr/>
      </dsp:nvSpPr>
      <dsp:spPr>
        <a:xfrm rot="5400000">
          <a:off x="945802" y="869731"/>
          <a:ext cx="318194" cy="381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990350" y="901550"/>
        <a:ext cx="229099" cy="222736"/>
      </dsp:txXfrm>
    </dsp:sp>
    <dsp:sp modelId="{9FD966FA-D531-475A-A99B-09E7FAB41311}">
      <dsp:nvSpPr>
        <dsp:cNvPr id="0" name=""/>
        <dsp:cNvSpPr/>
      </dsp:nvSpPr>
      <dsp:spPr>
        <a:xfrm>
          <a:off x="341233" y="1272778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sendInputs</a:t>
          </a:r>
          <a:r>
            <a:rPr lang="en-US" sz="1000" kern="1200" dirty="0"/>
            <a:t>()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processP1Inputs()</a:t>
          </a:r>
          <a:br>
            <a:rPr lang="en-US" sz="1000" kern="1200" dirty="0"/>
          </a:br>
          <a:r>
            <a:rPr lang="en-US" sz="1000" kern="1200" dirty="0"/>
            <a:t>predictP2Inputs()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receiveState</a:t>
          </a:r>
          <a:r>
            <a:rPr lang="en-US" sz="1000" kern="1200" dirty="0"/>
            <a:t>()</a:t>
          </a:r>
        </a:p>
      </dsp:txBody>
      <dsp:txXfrm>
        <a:off x="366085" y="1297630"/>
        <a:ext cx="1477629" cy="798814"/>
      </dsp:txXfrm>
    </dsp:sp>
    <dsp:sp modelId="{B0B051BD-ADE1-4F51-AC95-6B167C8C1D90}">
      <dsp:nvSpPr>
        <dsp:cNvPr id="0" name=""/>
        <dsp:cNvSpPr/>
      </dsp:nvSpPr>
      <dsp:spPr>
        <a:xfrm rot="5400000">
          <a:off x="945802" y="2142509"/>
          <a:ext cx="318194" cy="381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990350" y="2174328"/>
        <a:ext cx="229099" cy="222736"/>
      </dsp:txXfrm>
    </dsp:sp>
    <dsp:sp modelId="{125F390F-E010-49C0-9875-F4F377E95729}">
      <dsp:nvSpPr>
        <dsp:cNvPr id="0" name=""/>
        <dsp:cNvSpPr/>
      </dsp:nvSpPr>
      <dsp:spPr>
        <a:xfrm>
          <a:off x="341233" y="2545556"/>
          <a:ext cx="1527333" cy="848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State 2</a:t>
          </a:r>
        </a:p>
      </dsp:txBody>
      <dsp:txXfrm>
        <a:off x="366085" y="2570408"/>
        <a:ext cx="1477629" cy="798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990D4-79D1-4121-A461-D8AEF59D439A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3CCE9-78AF-4755-8CDE-725C56BBC1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0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8715D-4990-4AB2-B28B-5680244F4015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1BB2-CA44-475A-924D-6F6BDD6AEE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58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783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72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40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53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44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the time on actual modern hardware, indexed triangles are used, not TRIANGLES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320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only actually helpful if your lighting model is sufficiently computationally intensive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389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C0323-BCD2-456A-BE61-38906F4B9F1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06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50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55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7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51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38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4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23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23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68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57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70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52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94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82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034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844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116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749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839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25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661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301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448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5150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63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630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100000"/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6959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100000"/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608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020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239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877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86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560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40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60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84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7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1950"/>
            <a:ext cx="7772400" cy="1102519"/>
          </a:xfrm>
          <a:effectLst>
            <a:outerShdw blurRad="139700" algn="t" rotWithShape="0">
              <a:schemeClr val="tx1"/>
            </a:outerShdw>
          </a:effectLst>
        </p:spPr>
        <p:txBody>
          <a:bodyPr>
            <a:noAutofit/>
          </a:bodyPr>
          <a:lstStyle>
            <a:lvl1pPr>
              <a:defRPr sz="6000" b="1" cap="small" baseline="0">
                <a:latin typeface="Karmina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33550"/>
            <a:ext cx="6400800" cy="1314450"/>
          </a:xfrm>
          <a:effectLst>
            <a:outerShdw blurRad="76200" algn="ctr" rotWithShape="0">
              <a:schemeClr val="tx1"/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tx1">
                    <a:tint val="75000"/>
                  </a:schemeClr>
                </a:solidFill>
                <a:latin typeface="Karmina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699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9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5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8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53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17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Century Gothic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6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2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2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2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0BE7-2290-4558-8837-E2886E6A9976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19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tx1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w Cen M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w Cen M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w Cen M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w Cen M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w Cen M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hypersect.com/rollback-networking-in-inversu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cs.brown.edu/courses/csci1972/handout/snowcast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enkinssoftware.com/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en.wikipedia.org/wiki/Phong_reflection_mode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rder-independent_transparency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levelofdetail.wordpress.com/2008/11/06/pixel-correct-shadow-maps-with-temporal-reprojectio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7627098/what-is-a-lambda-expression-in-c1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A5D6B-0F49-8847-9AA3-174511F6F6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BBF203-FCAC-FB48-B3CB-9D3D57C6B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8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2596F5B-DE28-D34A-9407-7B440D264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Final Project Topics</a:t>
            </a:r>
          </a:p>
        </p:txBody>
      </p:sp>
    </p:spTree>
    <p:extLst>
      <p:ext uri="{BB962C8B-B14F-4D97-AF65-F5344CB8AC3E}">
        <p14:creationId xmlns:p14="http://schemas.microsoft.com/office/powerpoint/2010/main" val="107122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Client-Server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One player is the authoritative server</a:t>
            </a:r>
          </a:p>
          <a:p>
            <a:pPr lvl="1"/>
            <a:r>
              <a:rPr lang="en-US" dirty="0"/>
              <a:t>Now we don’t have to wait for slow players, just the server</a:t>
            </a:r>
          </a:p>
          <a:p>
            <a:r>
              <a:rPr lang="en-US" dirty="0"/>
              <a:t>Other player is a “dumb terminal”</a:t>
            </a:r>
          </a:p>
          <a:p>
            <a:pPr lvl="1"/>
            <a:r>
              <a:rPr lang="en-US" dirty="0"/>
              <a:t>Sends all input to server</a:t>
            </a:r>
          </a:p>
          <a:p>
            <a:pPr lvl="1"/>
            <a:r>
              <a:rPr lang="en-US" dirty="0"/>
              <a:t>Server updates the world and sends it back</a:t>
            </a:r>
          </a:p>
          <a:p>
            <a:r>
              <a:rPr lang="en-US" dirty="0"/>
              <a:t>Problem: client has to wait for server to respond to perform even basic actions</a:t>
            </a:r>
          </a:p>
        </p:txBody>
      </p:sp>
      <p:graphicFrame>
        <p:nvGraphicFramePr>
          <p:cNvPr id="7" name="Content Placeholder 6"/>
          <p:cNvGraphicFramePr>
            <a:graphicFrameLocks/>
          </p:cNvGraphicFramePr>
          <p:nvPr/>
        </p:nvGraphicFramePr>
        <p:xfrm>
          <a:off x="4648200" y="1200150"/>
          <a:ext cx="22098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/>
        </p:nvGraphicFramePr>
        <p:xfrm>
          <a:off x="6705600" y="1200150"/>
          <a:ext cx="22098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9194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AsOne/>
      </p:bldGraphic>
      <p:bldGraphic spid="8" grpId="0">
        <p:bldAsOne/>
      </p:bldGraphic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A5D6B-0F49-8847-9AA3-174511F6F6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216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BBF203-FCAC-FB48-B3CB-9D3D57C6B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8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2596F5B-DE28-D34A-9407-7B440D264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Good luck on the Final Project!</a:t>
            </a:r>
          </a:p>
        </p:txBody>
      </p:sp>
    </p:spTree>
    <p:extLst>
      <p:ext uri="{BB962C8B-B14F-4D97-AF65-F5344CB8AC3E}">
        <p14:creationId xmlns:p14="http://schemas.microsoft.com/office/powerpoint/2010/main" val="3715743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Client-side Prediction &amp; Rollback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Client responds to player input immediately and predicts new game state</a:t>
            </a:r>
          </a:p>
          <a:p>
            <a:pPr lvl="1"/>
            <a:r>
              <a:rPr lang="en-US" dirty="0"/>
              <a:t>This might including predicting other player’s inputs</a:t>
            </a:r>
          </a:p>
          <a:p>
            <a:r>
              <a:rPr lang="en-US" dirty="0"/>
              <a:t>When the server sends back the authoritative game state, incorrectly predicted client state is overwritten</a:t>
            </a:r>
          </a:p>
        </p:txBody>
      </p:sp>
      <p:graphicFrame>
        <p:nvGraphicFramePr>
          <p:cNvPr id="7" name="Content Placeholder 6"/>
          <p:cNvGraphicFramePr>
            <a:graphicFrameLocks/>
          </p:cNvGraphicFramePr>
          <p:nvPr/>
        </p:nvGraphicFramePr>
        <p:xfrm>
          <a:off x="4648200" y="1200150"/>
          <a:ext cx="22098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/>
        </p:nvGraphicFramePr>
        <p:xfrm>
          <a:off x="6705600" y="1200150"/>
          <a:ext cx="22098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5114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AsOne/>
      </p:bldGraphic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Client-side Prediction &amp; Rollback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153400" cy="3394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we just received a state from the server that was 100ms in the past!</a:t>
            </a:r>
          </a:p>
          <a:p>
            <a:r>
              <a:rPr lang="en-US" dirty="0"/>
              <a:t>We can’t just replace our local state or else our local state would also be 100ms in the past</a:t>
            </a:r>
          </a:p>
          <a:p>
            <a:pPr lvl="1"/>
            <a:r>
              <a:rPr lang="en-US" dirty="0"/>
              <a:t>We lose player input that happened in those 100ms</a:t>
            </a:r>
          </a:p>
          <a:p>
            <a:r>
              <a:rPr lang="en-US" dirty="0"/>
              <a:t>Client has to roll back the world and re-apply input that happened since the last known good state</a:t>
            </a:r>
          </a:p>
          <a:p>
            <a:pPr lvl="1"/>
            <a:r>
              <a:rPr lang="en-US" dirty="0"/>
              <a:t>This includes predicting new inputs for other players</a:t>
            </a:r>
          </a:p>
        </p:txBody>
      </p:sp>
    </p:spTree>
    <p:extLst>
      <p:ext uri="{BB962C8B-B14F-4D97-AF65-F5344CB8AC3E}">
        <p14:creationId xmlns:p14="http://schemas.microsoft.com/office/powerpoint/2010/main" val="412969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server?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Without rollback:</a:t>
            </a:r>
          </a:p>
          <a:p>
            <a:pPr lvl="1"/>
            <a:r>
              <a:rPr lang="en-US" dirty="0"/>
              <a:t>In an FPS, would need to lead shots because the server won’t register shot until after delay</a:t>
            </a:r>
          </a:p>
          <a:p>
            <a:r>
              <a:rPr lang="en-US" dirty="0"/>
              <a:t>With rollback:</a:t>
            </a:r>
          </a:p>
          <a:p>
            <a:pPr lvl="1"/>
            <a:r>
              <a:rPr lang="en-US" dirty="0"/>
              <a:t>You could be shot after you think you’ve taken cover</a:t>
            </a:r>
          </a:p>
        </p:txBody>
      </p:sp>
      <p:pic>
        <p:nvPicPr>
          <p:cNvPr id="2050" name="Picture 2" descr="https://developer.valvesoftware.com/w/images/c/ca/Lag_compensation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08521"/>
            <a:ext cx="4038600" cy="2177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60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Masking the Timewarp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5051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Problem: </a:t>
            </a:r>
            <a:r>
              <a:rPr lang="en-US" dirty="0" err="1"/>
              <a:t>laggy</a:t>
            </a:r>
            <a:r>
              <a:rPr lang="en-US" dirty="0"/>
              <a:t> players re-apply lots of inputs during rollback</a:t>
            </a:r>
          </a:p>
          <a:p>
            <a:r>
              <a:rPr lang="en-US" dirty="0"/>
              <a:t>Solution: if the server usually sends states from 100ms ago, apply inputs 100ms late on the client</a:t>
            </a:r>
          </a:p>
          <a:p>
            <a:pPr lvl="1"/>
            <a:r>
              <a:rPr lang="en-US" dirty="0"/>
              <a:t>Still send inputs to the server immediately</a:t>
            </a:r>
          </a:p>
          <a:p>
            <a:r>
              <a:rPr lang="en-US" dirty="0"/>
              <a:t>Turns a jumpy experience into a smooth, only slightly slow one</a:t>
            </a:r>
          </a:p>
          <a:p>
            <a:pPr lvl="1"/>
            <a:r>
              <a:rPr lang="en-US" dirty="0"/>
              <a:t>Very useful if relative timing of commands is important</a:t>
            </a:r>
          </a:p>
        </p:txBody>
      </p:sp>
      <p:pic>
        <p:nvPicPr>
          <p:cNvPr id="28674" name="Picture 2" descr="http://cdn.inquisitr.com/wp-content/2011/11/street-fighter-x-tekken-no-disc-based-updates-new-netcode-e132116369967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762341"/>
            <a:ext cx="4038600" cy="2269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306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6705600" cy="3581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if…</a:t>
            </a:r>
          </a:p>
          <a:p>
            <a:pPr lvl="1"/>
            <a:r>
              <a:rPr lang="en-US" dirty="0"/>
              <a:t>The client disconnects</a:t>
            </a:r>
          </a:p>
          <a:p>
            <a:pPr lvl="1"/>
            <a:r>
              <a:rPr lang="en-US" dirty="0"/>
              <a:t>The server dies</a:t>
            </a:r>
          </a:p>
          <a:p>
            <a:pPr lvl="1"/>
            <a:r>
              <a:rPr lang="en-US" dirty="0"/>
              <a:t>The client goes insane and sends gibberish</a:t>
            </a:r>
          </a:p>
          <a:p>
            <a:pPr lvl="1"/>
            <a:r>
              <a:rPr lang="en-US" dirty="0"/>
              <a:t>The client loses internet for 30 seconds</a:t>
            </a:r>
          </a:p>
          <a:p>
            <a:pPr lvl="1"/>
            <a:r>
              <a:rPr lang="en-US" dirty="0"/>
              <a:t>The client is malicious</a:t>
            </a:r>
          </a:p>
          <a:p>
            <a:pPr lvl="1"/>
            <a:r>
              <a:rPr lang="en-US" dirty="0"/>
              <a:t>The client changes IP address</a:t>
            </a:r>
          </a:p>
          <a:p>
            <a:r>
              <a:rPr lang="en-US" dirty="0"/>
              <a:t>Handling errors well is vital to player experience</a:t>
            </a:r>
          </a:p>
        </p:txBody>
      </p:sp>
    </p:spTree>
    <p:extLst>
      <p:ext uri="{BB962C8B-B14F-4D97-AF65-F5344CB8AC3E}">
        <p14:creationId xmlns:p14="http://schemas.microsoft.com/office/powerpoint/2010/main" val="130322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Elegant Disconnects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5813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Handle and respond to IO exceptions</a:t>
            </a:r>
          </a:p>
          <a:p>
            <a:pPr lvl="1"/>
            <a:r>
              <a:rPr lang="en-US" dirty="0"/>
              <a:t>Don’t just dump a stack trace</a:t>
            </a:r>
          </a:p>
          <a:p>
            <a:r>
              <a:rPr lang="en-US" dirty="0"/>
              <a:t>Display informative status messages</a:t>
            </a:r>
          </a:p>
          <a:p>
            <a:r>
              <a:rPr lang="en-US" dirty="0"/>
              <a:t>Send heartbeat packets every few seconds</a:t>
            </a:r>
          </a:p>
          <a:p>
            <a:pPr lvl="1"/>
            <a:r>
              <a:rPr lang="en-US" dirty="0"/>
              <a:t>Then respond if server/client hasn’t received a heartbeat in a while</a:t>
            </a:r>
          </a:p>
          <a:p>
            <a:r>
              <a:rPr lang="en-US" dirty="0"/>
              <a:t>Never let the game continue to run in an unrecoverable state!</a:t>
            </a:r>
          </a:p>
        </p:txBody>
      </p:sp>
      <p:pic>
        <p:nvPicPr>
          <p:cNvPr id="2050" name="Picture 2" descr="http://ezref.info/files/images/11/connection%20los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888477" y="1733550"/>
            <a:ext cx="3727938" cy="24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1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1F2FA-04C5-49A1-90DC-C4F9FFCB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37E6-73D5-4BB3-BF4E-19EB68C52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more in-depth discussion about networking models and the concepts of client-side prediction and rollback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this link</a:t>
            </a:r>
            <a:endParaRPr lang="en-US" dirty="0"/>
          </a:p>
          <a:p>
            <a:r>
              <a:rPr lang="en-US" dirty="0"/>
              <a:t>Lots of other resources online</a:t>
            </a:r>
          </a:p>
        </p:txBody>
      </p:sp>
    </p:spTree>
    <p:extLst>
      <p:ext uri="{BB962C8B-B14F-4D97-AF65-F5344CB8AC3E}">
        <p14:creationId xmlns:p14="http://schemas.microsoft.com/office/powerpoint/2010/main" val="117690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2121156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5979"/>
            <a:ext cx="86868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TCP: Transmission Control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3886200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Abstracts over IP</a:t>
            </a:r>
          </a:p>
          <a:p>
            <a:r>
              <a:rPr lang="en-US" dirty="0"/>
              <a:t>All packets are guaranteed to be received and in the correct order</a:t>
            </a:r>
          </a:p>
          <a:p>
            <a:r>
              <a:rPr lang="en-US" dirty="0"/>
              <a:t>Good for sending important, permanent data (websites, databases, etc)</a:t>
            </a:r>
          </a:p>
        </p:txBody>
      </p:sp>
      <p:pic>
        <p:nvPicPr>
          <p:cNvPr id="23553" name="Picture 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419600" y="2020733"/>
            <a:ext cx="4419600" cy="172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1875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Topics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We will try to cover the “big” features first</a:t>
            </a:r>
          </a:p>
          <a:p>
            <a:r>
              <a:rPr lang="en-US" dirty="0"/>
              <a:t>These are not intended to give you the full implementation details</a:t>
            </a:r>
          </a:p>
          <a:p>
            <a:pPr lvl="1"/>
            <a:r>
              <a:rPr lang="en-US" dirty="0"/>
              <a:t>Think “high-level overview”</a:t>
            </a:r>
          </a:p>
          <a:p>
            <a:pPr lvl="1"/>
            <a:r>
              <a:rPr lang="en-US" dirty="0"/>
              <a:t>You </a:t>
            </a:r>
            <a:r>
              <a:rPr lang="en-US" i="1" dirty="0"/>
              <a:t>will</a:t>
            </a:r>
            <a:r>
              <a:rPr lang="en-US" dirty="0"/>
              <a:t> have to do your own research</a:t>
            </a:r>
          </a:p>
          <a:p>
            <a:pPr lvl="1"/>
            <a:r>
              <a:rPr lang="en-US" dirty="0"/>
              <a:t>You’re focusing on these 1 or 2 things for multiple weeks, so make sure you’re interested in them</a:t>
            </a:r>
          </a:p>
          <a:p>
            <a:r>
              <a:rPr lang="en-US" dirty="0"/>
              <a:t>Don’t wait for us to teach you – start your research now!</a:t>
            </a:r>
          </a:p>
          <a:p>
            <a:pPr lvl="1"/>
            <a:r>
              <a:rPr lang="en-US" dirty="0"/>
              <a:t>The staff has pretty good coverage, but even we don’t know some of this stuff</a:t>
            </a:r>
          </a:p>
          <a:p>
            <a:pPr lvl="1"/>
            <a:r>
              <a:rPr lang="en-US" dirty="0"/>
              <a:t>Teach us!</a:t>
            </a:r>
          </a:p>
        </p:txBody>
      </p:sp>
    </p:spTree>
    <p:extLst>
      <p:ext uri="{BB962C8B-B14F-4D97-AF65-F5344CB8AC3E}">
        <p14:creationId xmlns:p14="http://schemas.microsoft.com/office/powerpoint/2010/main" val="421616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UDP: User Datagram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very thin shell around IP</a:t>
            </a:r>
          </a:p>
          <a:p>
            <a:r>
              <a:rPr lang="en-US" dirty="0"/>
              <a:t>Much faster than TCP, but no guarantees about reception or order</a:t>
            </a:r>
          </a:p>
          <a:p>
            <a:r>
              <a:rPr lang="en-US" dirty="0"/>
              <a:t>Good for information where only the most recent state matters (streaming, etc)</a:t>
            </a:r>
          </a:p>
        </p:txBody>
      </p:sp>
      <p:pic>
        <p:nvPicPr>
          <p:cNvPr id="21505" name="Picture 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038350"/>
            <a:ext cx="440054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2776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vs UDP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(Very) generally: action games use UDP and turn-based games use TCP</a:t>
            </a:r>
          </a:p>
          <a:p>
            <a:pPr lvl="1"/>
            <a:r>
              <a:rPr lang="en-US" dirty="0"/>
              <a:t>World state updates can be lost without worry, commands not so much</a:t>
            </a:r>
          </a:p>
          <a:p>
            <a:r>
              <a:rPr lang="en-US" dirty="0"/>
              <a:t>Can potentially combine them</a:t>
            </a:r>
          </a:p>
          <a:p>
            <a:pPr lvl="1"/>
            <a:r>
              <a:rPr lang="en-US" dirty="0"/>
              <a:t>TCP sends important data, UDP sends timely data</a:t>
            </a:r>
          </a:p>
          <a:p>
            <a:r>
              <a:rPr lang="en-US" dirty="0"/>
              <a:t>Best choice varies by project</a:t>
            </a:r>
          </a:p>
          <a:p>
            <a:pPr lvl="1"/>
            <a:r>
              <a:rPr lang="en-US" dirty="0"/>
              <a:t>(for naïve version, TCP is fine)</a:t>
            </a:r>
          </a:p>
        </p:txBody>
      </p:sp>
    </p:spTree>
    <p:extLst>
      <p:ext uri="{BB962C8B-B14F-4D97-AF65-F5344CB8AC3E}">
        <p14:creationId xmlns:p14="http://schemas.microsoft.com/office/powerpoint/2010/main" val="338332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sockets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So much more than we want to cover in class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Full control over network throughput</a:t>
            </a:r>
          </a:p>
          <a:p>
            <a:pPr lvl="1"/>
            <a:r>
              <a:rPr lang="en-US" dirty="0"/>
              <a:t>Worth 5+ points</a:t>
            </a:r>
          </a:p>
          <a:p>
            <a:pPr lvl="1"/>
            <a:r>
              <a:rPr lang="en-US" dirty="0"/>
              <a:t>You will learn a lot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Oh so much more complicated</a:t>
            </a:r>
          </a:p>
          <a:p>
            <a:pPr lvl="1"/>
            <a:r>
              <a:rPr lang="en-US" dirty="0"/>
              <a:t>Will require multithreading, synchronization, and an incredibly well thought out design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Start with CS033’s </a:t>
            </a:r>
            <a:r>
              <a:rPr lang="en-US" dirty="0" err="1"/>
              <a:t>snowcast</a:t>
            </a:r>
            <a:r>
              <a:rPr lang="en-US" dirty="0"/>
              <a:t> project</a:t>
            </a:r>
          </a:p>
          <a:p>
            <a:pPr lvl="1"/>
            <a:r>
              <a:rPr lang="en-US" dirty="0">
                <a:hlinkClick r:id="rId2"/>
              </a:rPr>
              <a:t>http://cs.brown.edu/courses/csci1972/handout/snowcast.pdf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1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</a:t>
            </a:r>
            <a:r>
              <a:rPr lang="en-US" dirty="0" err="1"/>
              <a:t>QSockets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Qt</a:t>
            </a:r>
            <a:r>
              <a:rPr lang="en-US" dirty="0"/>
              <a:t> has </a:t>
            </a:r>
            <a:r>
              <a:rPr lang="en-US" dirty="0" err="1"/>
              <a:t>QTcpSocket</a:t>
            </a:r>
            <a:r>
              <a:rPr lang="en-US" dirty="0"/>
              <a:t> and </a:t>
            </a:r>
            <a:r>
              <a:rPr lang="en-US" dirty="0" err="1"/>
              <a:t>QUdpSocket</a:t>
            </a:r>
            <a:r>
              <a:rPr lang="en-US" dirty="0"/>
              <a:t>!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Far easier to set up than standard sockets</a:t>
            </a:r>
          </a:p>
          <a:p>
            <a:pPr lvl="1"/>
            <a:r>
              <a:rPr lang="en-US" dirty="0"/>
              <a:t>Convenient blocking, non-blocking IO calls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Still sending/reading bytes</a:t>
            </a:r>
          </a:p>
          <a:p>
            <a:pPr lvl="1"/>
            <a:r>
              <a:rPr lang="en-US" dirty="0"/>
              <a:t>Still need multithreading, synchronization, and a good design</a:t>
            </a:r>
          </a:p>
          <a:p>
            <a:pPr lvl="1"/>
            <a:r>
              <a:rPr lang="en-US" dirty="0"/>
              <a:t>Ton of error checking required</a:t>
            </a:r>
          </a:p>
          <a:p>
            <a:pPr lvl="1"/>
            <a:endParaRPr lang="en-US" dirty="0"/>
          </a:p>
          <a:p>
            <a:r>
              <a:rPr lang="en-US" dirty="0"/>
              <a:t>Better, but still not perfect. So…?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0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RakNet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57868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RakNet</a:t>
            </a:r>
            <a:r>
              <a:rPr lang="en-US" dirty="0"/>
              <a:t> library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7464425" cy="3394472"/>
          </a:xfrm>
        </p:spPr>
        <p:txBody>
          <a:bodyPr>
            <a:normAutofit/>
          </a:bodyPr>
          <a:lstStyle/>
          <a:p>
            <a:r>
              <a:rPr lang="en-US" dirty="0"/>
              <a:t>Open-source games networking library</a:t>
            </a:r>
          </a:p>
          <a:p>
            <a:pPr lvl="1"/>
            <a:r>
              <a:rPr lang="en-US" dirty="0"/>
              <a:t>Recently bought by Oculus!</a:t>
            </a:r>
          </a:p>
          <a:p>
            <a:pPr lvl="1"/>
            <a:r>
              <a:rPr lang="en-US" dirty="0"/>
              <a:t>Plugin-style</a:t>
            </a:r>
          </a:p>
          <a:p>
            <a:r>
              <a:rPr lang="en-US" dirty="0"/>
              <a:t>Used by some *really* legit engines</a:t>
            </a:r>
          </a:p>
          <a:p>
            <a:pPr lvl="1"/>
            <a:r>
              <a:rPr lang="en-US" dirty="0"/>
              <a:t>Unity, </a:t>
            </a:r>
            <a:r>
              <a:rPr lang="en-US" dirty="0" err="1"/>
              <a:t>Havok</a:t>
            </a:r>
            <a:r>
              <a:rPr lang="en-US" dirty="0"/>
              <a:t>, Minecraft</a:t>
            </a:r>
          </a:p>
          <a:p>
            <a:r>
              <a:rPr lang="en-US" dirty="0"/>
              <a:t>Find it here: </a:t>
            </a:r>
            <a:r>
              <a:rPr lang="en-US" dirty="0">
                <a:hlinkClick r:id="rId2"/>
              </a:rPr>
              <a:t>http://www.jenkinssoftware.com/</a:t>
            </a:r>
            <a:endParaRPr lang="en-US" dirty="0"/>
          </a:p>
        </p:txBody>
      </p:sp>
      <p:sp>
        <p:nvSpPr>
          <p:cNvPr id="9" name="AutoShape 4" descr="Image result for 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n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Image result for 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Image result for net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net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4" descr="Image result for net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6" descr="Image result for net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8" descr="Image result for net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0" descr="Image result for net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2" descr="Image result for net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24" descr="Image result for net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26" descr="Image result for net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8" descr="data:image/png;base64,iVBORw0KGgoAAAANSUhEUgAAALYAAAEVCAMAAAB60e/CAAAAh1BMVEX///8AAAD6+vr19fXw8PD5+fn09PTW1tbp6enl5eXi4uLs7Ozd3d3MzMysrKzPz899fX26urpXV1cmJibGxsaurq62traZmZmhoaGEhIRubm6Tk5NdXV2CgoKjo6O4uLg6OjpPT09qamqMjIxJSUkyMjJjY2NAQEA1NTUMDAwgICAaGhoXFxfeFvlgAAAgAElEQVR4nO196ZqyutIowQFUEBAURaVFxKm9/+s7mVOp0N0OZ+93//jqedZ6u2mGSqVScyqe93/wf/AKLMvM/9c4vA4JyQkJ/jUWv0JUXkt87X71InL7F9g8CcMTobAY2FfJxfO2ZPFvUHoGLhTpNCc7fHXohYQc/w1Of0NJSOV5LUawZVfpgJb/BqvfoTh1hLSUuwkp7L9QSm/YPNwG/U/+M4iiijH1iWSTNSHOmvRL9tcHIet/gdwPEMVHhtVxGnoc+aLnnoYsdhz1dP5fx68PCroCCcnLguuTlJyDSd9tW8rvObuTkEv238XQgun2ezOJMorGdVdG8mJCHj/cXpDv0Z0oWJzDuFoO/1u4aogr8f1b9QU+PiZN+MMDI6omh2l+U4hf+P/+85pznERJMllX7bZeXnL58dS+pyE/P9+Qhv3jj1fnXFOdPOoimP401I9RXl0uBMBxFXnH75qLYwBLPAwIBSG1/DFY7dO0OlPKbxrxwm01n0eTkA5g/Bmmo+U0K7JV2clpzasT1dvbYpoEEyp9ZxUTcoFlH/mEzH5+YYil35Bw82oWBvN0U90V7yzqTfqctTgIi+UykPdGdVHur4Qc+GvaebFdLQOx5IpSvW+eqk8DvKnAHv3ylRvZWB+9sqVpEBwlRVGsArFmbqdV3c7reRJREo0jQY2oCKJpXARFsGzaMlVsVl3y/MF/vFZF4Y2pzsNT1vHPTE5aMheGm8MbOf9GnJYZVAp2FUkH2QkbL+yuA+my6kQsuDf27+S6/iqkWEiXdTEdeSNFAf9AsIQN2LJaX6fmStXKm2v6hl6JrYdFzBArcuYUKUlr3xTT5RE1fDBDbzyk3D6JV9lcYbv9+ooj+hVfvvC2j65b/KEtIXiRk8jbWzT1xS1T9tJfie15Bz2slsTy6VyvUw5HwhGq0NI+kjIaBsuDJaiGt2DEkUdKuTwNayzR8jJBryyYGV2SsiW3X4nNNKicPEDjcU4SgN5NruncIuFBCazVwVyM1YMBAZPvTc9sFKkt4rw7QULP8xYzb08nIfvTTGpJxy3ADeSM4c3gvXko/hxDa2xhft7otXDOtTWZAtoWQpj59hREJF+qCVaQFHxOTr+oGvUwYRKpJh28GnZEItuC60MzmBWkvNQMg3wPL2oyrInU2SUBNvKKGfoDEnkQlovxgDP3X2iHXOHMhLaEGO443m0OryZKtLYXeDkURDtYEihQS7DstEAF0xXcMzES+MzowbXM9gmX68TofHJ00pxTa42EfiW+cj7YlzPCL9oKqT7xfybE2EeFnq5CEf4EZighVI1SEzp3hI4LVM4OYlt0MKDa1afvwde5xGoJdoh2c3ovVmsNm4PxHaxur5JkTDVTg1Et6aC+vg6Ub5/wbylzlyR3rye3LR22c/leeDvi6HmqmHsWP4tm5NbAIyFu10CZdEqa1ILPq2FOnnFaqLojp57rGTmTL+dqlTd9Rk5O3LF41ETaftuXrjV/M1iImWSchVwuWff3gmTA3TLH0WSsQNq9c7UjfbSIiasE2ar0CVKX4feY8oUlPpqj+NpAo/NUDGTFNfQKXw6/2TQgucp0NMaEAbNWrs5V6mI3+Npj7i3siwEj7lzLdDpvU/xQH8wIc+4dvPfUgs3xZ6kdsuthB2oNrFo3nrjpCcLMuxbbgnlGJbVmx4pc8DP9sKMikOoX24pYEWpgB8QWJRXZTOnSuSCZUXFeyhw2oWhDK4EDNW3xQmq33sUYJ5PeGEMP1IyzU/sLa8F/wzuUMQuBb4L4oZWy4IQsjIrMk+UdjeXsctOEijLDF+seqdYLGRv/mL5PM7J/VtIiAbTRWjCz5qBWaExtRqu4RF7drW8FzCdD319al/qkQy9MBKE3RFPmaOTqWc9ZZyayNvwweBiVHgLJ5R8WgoUPFntfzvQJ5DAQAuLsU8cL+hF2RMogiUEF+GV0EdrPbw7giau24hvIGamZ/05FoAdgqfo5W24re1aovJmnemzpTzEdF9YyOt8J2ba2vJuJsO8qSyyFamB7m5/vyjNdGN6KjOTZPjgJTlDyz8l6QKWZYtAeDfcTZFJXRFy2BShUv2Krs0Cu4F7wQ42EYSwHV8LRNIoKc2W2AFmyFS/eSO5evxK3fkikChHyRn/dkNHU8UO4x790HNWGs0lmj0ZaS4Vm25Um95pIRSxXefWUPSLhqLiaMnLhPkjWR8e8G9KRFi5p+KxM0PWvTjxh2EzxxFbLDRltuD2nIgWUii9Ccrq5cZVtn5kwJJOuJ/FzptdyrOdyNgw4lkLwRAxI1DGJNXNU2W9AmVpavateV//kBme4uO0Jcm6I1zjmeHSgcsry0jvGlQMCTLWMjSR5VrNzCHQ0hQ6gh4S99tNXbxoiIY8ehbGh5rt1oWBcObdW0SljV6wg2R8w0lZX04chT5bguPeY6bueGXVtDo+R8oZm5hZCL5lBeGMC6qUo9VFOjgiP2d40NVeqaeCYoNTAXLhhNzrxPbwTuuZ4vKGkte0sqlZvPc7GL1BzqUcd/dWUeQ3w2entwRbLBHFEuktGlKWwteYfSQ/eLC6IPI6QbHCcL6q80+GPaJQNyYOtuRNf32UO5UZGFoI9AmsSlq38K5JX+b0IVzfkXVS7fTZApG2Jy01N2Ofa/QLhgyLVKHNgYRZVbIL6rVlA/kGRfmET8cK1DV0qQJbMhEEbWUGKGedGtP6Wl99SCH0wJ8FWrzr/qigbQ51uYnjf+idrDsLTQl01oxkpGtRAtg1JE3jZGXHTV69P+xucyYVAC1SoA6QGpZkzhDQBsb7A3J0ZhFLFHEOzKoeSDS+WycAyGS+mGfd2SHnKJcsIzVnMURzY9om2Qi3Cp2rqLmbgK60R8o36DGAm5v3/lrDpg9LKfbC1T6fr0KG7+Mi+be2fyJtCe4LlerOCw40cQqrnNTVuEnVeF6+yNkuZWWt4+E2oKYItJRa1PmPhseBCcIy0lAj37S2XbCyIuzJ8pU1ZnwWNxi9XWwyxuRqQInUNkXKH0WPqnP3/hKXZuWIhLNs6KRv+KSDslVgkF59pj5czuXeHiN+N60MzXeRcrDLXX+B8GzgXD5Tjz9BakvaquFY+70cqOOI8U+Kkk9ln+9Cm5I566HRJU8fUmtdUyEBFOObkPt84vrungn8WOMU91GVwUbn3WRzeKb23zkVmMDi3TjfY5dvXjMPFTF9fL4CaY4P1y8VwdCDrJbkhS8sbN32VS0yeYU+OX7RFc0goowhmH7mByD8hInYchsdhT/ieObe3kHBl4cwOB9J8ZgHj0XDRjK6R4Wmn/vqCQyZhSCz7Z8lQQX7AVrw1Qzw/fpC8clj+QrYBzqEE3x1Jv21+CowpP399RTLzHmjJCcnrmRemcEZ3NykXamsyA15BFtpycXoT4uJWWXcGnk9ZwhIvjWEbnCh6Ck7koH9O5Poc3A0BtuZHGBNekorL5iEcYagmJAQKfySns4OTFTEfSUrE8+uChJdCKAtwql0Z/1t9o4YWx1Wzd63N6CmIgnVaz6+MC3mSihwoSWa/nkLl079obAtIdPFacjFmZySJOLRs41CxSQRir41mkwOgp56Eux6KWZQx2TFiCFfY70t8/QlDJe8CK+SwFebmyQ4EZJLc0NUaqWGn0EmPJW1PZiXulXjO1JhubMTTvqjG3yArPrCg4OGxAjuNC24VXS0TMSMSUUsYClV5AGtTlT8stcALmOYMevN1f8KOW56+Eye5UWG9wOFbblEd0Rq6pvwvGbpzjHPUIhUJtfzuxEjzVpXwlaGduTWDdJqnbj6lugkaQQgZxvkB39l6iZ2dLNh8WF7FkP6yftW1EbAg8bAjB7dQd9Fe3VjRFxl3Tih6V1E5gcXBioTYSqALeWgHsusTlX/YangKtqRhRVlO9p3JGNczHZObG65rd4GTyRyyAjp07Vh5OQo1dt5v9Yq/QEbVeTo9uyhSid5jLXz3jCXvicT1BUQy0mK2W66Od+8dkH5Z65jZrB7TiWcyowUTlqk8h0d2rI4QXZy71uG0J8z4FAxlAU+FKFaRpmywEzHi4RkkZ7ekKnGscEnapYf2c/DhoaBg1TPi56ATHurYNolbvlJOaFJPVRVFaA7mIsljkXHPIqsqOSthe4mqam8/zBP/b2FNERRadwqnay+psrOk3eksboRsIovRYjjAjZyQG1iArZCGa2tSGdavROQBbJWqDr71Vyo9giOwGK4H8S+0ijJlapTG/ozVj6AGcH2XrHUGPLYnRfNKsgmC8ct0sRFMhZnZP2mdvtDjAxG2nfopMtzWqbWR3cwTOsrDzMvuTR7xQBZvLVhjA7kgU2ZfbcShqa48Aflzk3QD/pfKqU6AR5eqUFrCWN8tPXkWwKJYLDh+loiTRaMjOJs7yfpbSKtE4FNb1RFi/mC+PZKvj7sJI8DbaJ8MGWfUjZyiBMJAKBjLrJKp7dqWuVwFBlbCLOJ3bCyVsuBcsuJ/SV5KNlmwA5KvIK5VtV14OKtAud/znCzMjPHOAqW752yiLGHNJdHuzpft/Nnqlz60gVK5uYraZ59ZIE1Nhxo5YZIy9SqExoASoUJvzFPtf1SOzn0aKoA202SOREp3lNjo6ubgnZz5LcjNMQea5QZTNCa6IO3y/pY8aI5s+qrVIuI5VdjUX3ZtoNyNSPXlCmbGtvyrzvwX2IIyJhbtWzhGwmJ+O6BLrZM5Eii6GT03Jih26Ym/vh5IU1AYC3NF5kHleEnDHs659VQuNoe4xbvYhgRnmFi5l8rdBk4J2/MQk4P8SXjmW0wxVqWItuHOya1D1viIa9GlHT9gQuRi83tF6ljtEnon/qcgUdOo6k43tiuwIV359bAsnoAth9RCx89FRXRkiX2WpbHdaxEejoX5sHqi9vkn8GX6NtLYHuEqqkRmGX57IFCzPAtdcLwB5B7xO0AKkCIqJF7NF/TyXYuEvfvGRbX/bdbYwigXZe4FwN1cqBy24dqVcaLNmKfSajJassjVI3wN1B/wNl0je77ugAQ5qlhBrAew0p9oFJWP2qCAZVKZJqE2JO9SYISGlyO2Eto3XRsOXHA3ln2haDsBWkyWpXmtUZjf8hkrDeYdpFZc6PlZSsY5gMV+S1SU600oqQQMkJha8t9HljMpJAysaZ0LdPyLZX3NxEIrjE4Xm2D87gpC2RPKk93jg12aA3JbOnGElDLAsLOowaN3rbWKRLSGHOxnWcGXN4OSMGIvutjO8yWmwvB9ddNbOMtjSCmKm6Vnyg5WIKhg/tcW5wOmdEGM7NXWpnT92ZpoefTciukXYNibv8s6V/WS2RWNj5pZoWt8lWck1ek3lvi2AfFeLsmAEPdU5YvBYB2WXnKcK73Ptj0zTU7I0Ip6asCW8b1v68Cz0PbxCA/lYLQzNyY160tEUpMMGQgBwaEiymHft57Y49OQkL6MddkTwwjcQkwWXnM8lLVTDsk2sGJhR/oefR4GfXtZ5hTDI65UPDs7MZd9xM6c2zJC8T7b0b64r5rtFajIAhvzW9JFoBpHwIFk49gaYEQ2bYp5OyDHjV1CXdwiZnmjKGOa9bDXC5CRic21k07+9g3XqhAOBbyR1+FsbPd4xG2v+cFcSbicG5IrVOVUAUw+EdsMk4CxrQ7BDEgn5SksGPmSP6eGSdciULXPIT6l+HOj8wZTKZ2hJUjfPFPhpHchYyK1NlUDzUWjcdVNcALNMAu1LHVFOaiNmih21QETX6+QNtfFezwpvPxE/qkWBEdFjAaQOFR29tQw60QmYFhJpbzzokWlmXe1+fmspdToLn8cdWzkg6SnWvYFmIpl1ogp31irSUWAH0DsroRAP5mPTpR+38NUML8LhGIpe4t/K6F65i/XpFkwF5MVcnInSFMIiyO1BNqO/RZDU6Qq5ZvAXQFDyt73K/ZZJPKuN4q7IBykuVB33NdBf2WlRWv7os9ikZaGG3E2RyG3PML7xSeM/3QhafpucFvAUeZvWNSydEJkUxIPsTYLclEmZyDbeU5FX53C7TfiU1uR/OXQfCa3W9WogjJyT7X/qcKtBVgUDNucrMYRr7DTtEOSOSas1lD+0pNWfAUyZS+se/YMcuvEcfkK54tZ6jm1Cme3fJUEnV47i/fDxAzGKmm37+1ZcXWtILmzHEJGOry3cNkTALwDoYd3a/4BmHaBMlGzPhOWGYi4Wnfg5BOjnu0N325WvIXWcM8W71fgS9J4Ru65i/aZnM/46xc8FJ9sixp5AgFrgmFjxjaS3DXfXD9Dm0rAGf9MPvNyTNiQ6ebWJuSOpFkBdcXgxri0sszV6XHK2NeScdmtAVHC26uF2zb430zux5yFBxfU3eDMUbFou+dLYQqUhazzr8Cl+s7fc4brYsJspy+96rvP0B6xoG9CRLAmJh10xPciPgUdWGVBmb2ZG6UwTRV1pFDqDuZlOX+J2pKPS9lfhiu1/y/KwmNNvvRf5qqTXaGNTLMnT7U8SA0LbZWcMJrnroVJKqSP3r1/f35Pai/kJDob6z819iQIVm1liHtsRN9UUNSKDUuZdjSMP9SNSpQmW0op9P1JCNATPqKR/BO9aEJw1ZcKZnEwzx3Yn/0DFCATLh0SKCNqwWfAFJTZ77cz1xJyuxplqZTEAiYRIs4cNVxGsWiHYmmokvGv3YGtYmT2nQpS/92iDI0Qii3IqoCtra1ZgWJiW0unLd6R5/lXmYEFwDA+wdsCRvnhZ+Y22/Juf3vC5UaA90NTc7Wz4yQxGXxhzV9nY6y05423smMum/PnaBeOXs4oLgMn/PVFKmfniFOYxHoZofYkzKtB4awRZcrRe2VSGkpnx+mQ3IrOCZwVTrApcIuGWAMgx4y+O+WNq8ba3fwOzNw2ulFf8PjmBN1YBBCpjJBV6HnONYeyu0tf9eErMHVjcfOeLDYryEKh2dYNw43I1jFXT24dXnJ/fQscgsgNpLJKtxNSBpTWU3teSxItTyjY0RWMdaxLK5KkiL02pG+n8YvgUNsntxb3CU5PE1Qk3HKFn1o+CnfM7M0gQyZHz/BSRKpgmf7es/AptG1XbNpRpT6xByM3VDWGb2NJLdhqQ1ZawAZ2Jb8tADakf9uJr75VlathjEsBCM96bu08mWB1s13CVKBddRiukhPkm7WrysxBSGDBqxv9T/s7+2hdVVJdp4Dl74qDdaDHpOFDJRIKrflN8ZqeikqRe0vkLhK3S9JrQMgDzJfJ4Zluh+uDujaWZN8A7bgV6E7BrG/kA6YVi9q8qKox/I+7lzew4HZpjNWh8tlhIZ+oorNLRkU94A3Ka8ETLVh2e/HzTc3bZ4FLT3i0Sk9a+bqZlFvWlhC+UeJqqRQe6bO3WfElbEXXJpwVC03jTxI3HM6gSLyzlOOMo/JliesvEnvYOGHRWoRGN5f1kBpKxt3E7Mn+zJLimRol+xdIFlbMLEIRNnIwMy1hRfaFEzmBjRvFgxPQ+WNK3iuUN3Am1UFIuwLHt9h2oAKRtiKVE+LNXRtms9sgm6o+z828Bf8f1A0R0b/ATXqec++E7MNVT80X1XkHdKl2bKUxNA4Tgu3bV4HamtnXg0RFTxH4gFxwOHPmNmKI3J0MvntXBZN8ITm8j7HAjHP2rbcnzMDNEfOexLb1lrvVa1SqosYjLJpoVEzxfjWx/igTAv1oL1j7fMuGpW75MLBFybEZUp7Y2netY7sKzDuSTWWuFOTwIdoXpk2YR+lmJQpSjezaHmmVLICyEL3ISjgDA/7LGgrFLeF1RurK1Injvgp8A+eClEfHKJt9b3zPzt0oohrGVYnKGDx9EQQ4mGU3Fg8cFC+Fn6I9Y6wdM3Sm5GZnBFQEz9irOoekQpejRttha83L6UXhpgXeSRgKodLHk7c2eAIYMrTFSzLb5dC2lNbSoLZ4Jah1AitLaaFYc9VRyaZMmV7qDdl7OyUNMCdqKwmVQRlYGcEruxYnkFl37K/WzulEBDhHJsIykgwfGWMsF41t6k9NqZDcTLV9ZtKpsN+ibKp3hTbygA3VFuoiU10BidTKLb8mSSv7Na4/PgaGihAz8lppstBSPrwbZW2L66pm1VwQOHEjSzh+M9ZPIWVFW5j6U5skscpo/J30dU62zcD2d6L9FpPKqcBmnHuzxsa2gAbWQPj2ymFvS7ZXoLZjS7LPU4kM0RlxmpstiUsxqlKQAdUlHiocKVmZ5+FTAUjRtoKUc0J91IFjVZVfja2/pz27J1nEB0Vt4vyILWuyekyTD2NpuOk54/Wmp9q3wIGqY19JW+qUzg2dHG3IfO7CtTZfgzlO89YkT3o2stCFi3pypRdM7siJwg3dpOqC8DKnD9VNjcNak74SvRGKZvqsOH2MowYXUl7suWudgsIB348Rfor2Chvsw77KwIocT5AdxdbV1ubkmKruof3ohSxj27Sck1m9ZTnnz9BeYn1FyX/GM8D30YNOs7KGxbfE2IS/yfLXeVO2FI6Ea9pL8nEwbY4M9gHZjnBXB9H+bazle6aEj9WzIhdyfW6mfyNk3xWQ+8GGMCXUg/3sdJ0lCv9fOPFTmBNT8bLyIH4fGd4wZS10liTlD1K+j9eSrUKt3AeSYTbl6kMJOLdXuhJ93wdz7aLRFeSGzQB0J4RIz7rqyn15KE4LFBH26kAFcv/wzLG5FT6IlCqMjAw0nbZEzxmrY6D3EOaqDy4Kcm+BrDgK7h5rWftxNmFuaZZcr8+lmv4VWJ5cKsP8P9NDfLah3cfzxyuoZmSnDdO5YtezWfBFtAG1YfOLRuAdQnuJxXq+kAw4MhPU7i+2I2NUz8abjJWga2K++yzlbu2OhTFJ0el1ZmlhtjPrhmZ3zJMPluOekQq1b2fxrRpKy81n9XSq6lJ+DurvFRUAY9jk0Weq6OQaIhe9aBV0TmFYePAsRNMPj12cm72PuGPkiURIfUeWTyHBd+u7Fm7QZU4e0MLefmhLzU2wCHcQKRzLKHT7Xgi07SvUqM1xbV5mv7v+rAzQW4eZknU4CFg4+wciUqVO1mXh3LZw7b4STUj9IZOsY2onrASWqKihwNt7eY0aLpfkM2CFDyJyWa9tq4ZZWFO4llcfxuUp2rKN/An7Bid2sCCYWxGcGSNO3hPmsEFmyrl1aEmK65KXBpoLyYdot2yylkz74goGdnbOErKt3Ng7vMNVSQ3+xNb3O4FdA4grNvhvwAyEpPlIcB+Y2Pb3HSU5shJyfoabUcIr1WZvDBngIObooG8bqi6vRrlnctHAzmrdZ6HiTlhi+REb7jImpvf5JmbdtQd911ZenemnO2cj69A0VgdFj58VS8k3rd3IuiS+YkJ4ZqnmUoNIKxeqyb2qRpYDo/g7/Y1Zb9n10xBKxbgkqIpHhyllW0ArSKPzUEaqSCN8BNc1HxNIwYP+cQtcovUayMipOG8IqPaRESFrzplWK2dlpm7ADGXc5NhCF5gPNYBX7ieD9Sdobzm5liSZfVXQaIAJMrYCUes3MUmFJZwX7BF75tn5IdY5fvKg0fOFZaA+cMu4mKoEH4AONlYAckkF3xnFo1nPv5FtecyuVp0ogwkZZbbe4cqhpTJp/pETzIiYKkqa1ruN9XkSVDjS6Od27QaDqgiw4bfeNjYr8KZObKqSTyTJhH5HH7VoTMDCjrdunB4erH/ACDNnd75jvza858j2+L6IWObok9KMhFjH102VOLBdgaoni3Yi+BS/YU8zMTdS1BLhQfjvNkzjL7mybjgGRKs7tAt83ldIdnSG0lNgl2Ari/cJ5pJp9AGTDMm5siOirJplgMycBesCjM96c3G8k/CGRsdPBbbnRPXz/gRtJq5tfFg308xe4yFzKo9o3a9JerJ5u70H9GmLtuXZC1vygHhT+3EhvNHv99EuXHaMdxO01ESn4s6yfJgYnxA3P9xCVSuk6IocwIOs4DHgYunx/ha+tCe0vkM5Gtme2C5w5rmOGSyV34hZa4BOlFZhBhZBxd/C26M6fXmeh0tPlKW219pKd8YF5A4lD9/MecpyBCa+6a1VDm+v6SBlLQ+81W/vPOw53YWnoAAfmywOPMNE1fHPVGzcdKDdKQvB5FB9haAOdDLp1XOC1JMQECfPxvfNg1D/2TiOnXZqzDFYtdq0iXeIUCFl5lGWrY210pqR3mKh59FGzjqdOX/oV5qPV8C6SrSoBJJPTEECOPooNL7VNUPsTTgYBdPNvej2rjeJT2WkLqFQxeq0kpkl1DeCu0cw7zzn1+BtQx6QmFoai1uwsNlARm9q3q0WCBBrmxC96GfqW6cVq24pa/skEPrfxho8PwcEWVkbvGuEDtTZxfAsUEburM1qe/Mj+2yV25zP+xhNbEkf115iR86+84mHk8E+s2Chwqq3VhOql6C2XIwh9KWHvBkljhzlhTfqbAc/cG5iGv2CM+rbtLFqGobEK9/Ng6RWhZTdGpr6krFjP42LqEGGW+AkMY99HU9W2Bjb1fN342k7Eqc6G7FBJv5iez70fR2FtwunYmDX5yWucOg46GlR+SQc6DTNpHKZ42Bj0LOleePWB1S4t0rMuqg4/pZbzrh045vPgc9toYBvJsbGqohlo7U+pRgi2ysgm9Q+szA/UhJg2cYGh/O+iydPMcYQSAeDbYWocKlsxtWlLRDYERZryz+bcZ7ZACz5FkPc4rImkwSzV/ZuyKGWlJuROHYM2OttO0tya7bH/LcNtE1zLsPBYamFYKzEepC31lrZDsO0ryLhKTgqibfaXbDzuhcEhLb8VPLRwlzbqVPKVEsYXRhWAsFRE9krA4R0fdIktgPxNHyr99TOdjh90AAwiBrZPsc0mTD7Lyox3YHhqrNeF2NVaJOAl+1YhX36DrWHmnWd6TL5yUir/1YrtSBTf9OcMBE2HnSntatpwimm3w7vZZLf3olLxcqJXWDpNARrZSsZKXF7OdzBGqsunnVeHBNwAinYYFfZQKKm7dzTM+JvUAewCJkBl9AFSAYZpRzdnE+soByYUURmti//EHMJD9lQO8/FKpm/lcLbXwUAAAqfSURBVHevRIh1RO4kjKHutffAijO81vbZeQVjWfttqYcibuJQaLvx1Jlv/5fnvQRvNWlfkAP750Iu9OnBQZ+LViAd96jZTFsYjcl0jLzQMdlgG2ObMqa3lSPvpioVT/RWMWDHA6atzCpOLpKJZziSUx48/4p0aFJNsFa9OsqD7c1vUAxoS8w++PE7EZ4hk3oh9d0Xgt9GEt2FU8Z5n5aYLGO3iqXH7isb58ERASUV9zdiDtTmKKh671ol60RDj6Vr32ROO5rZw+kvl/RYXkWP+s6BbbJ74ZRuBayol2JtrGdxlmDn8NvIDRMvyP1ux3lnfZsbpsTdXwhH906TppRc0PblljK7775pTsjDdg144zC7tdGRPnfGgmHjZOO5Z6Knrnyj21FOvnZoKTesBB17NIVb1XBmXxtCy5snLSPE8F/kckQMH5FHasxV5zi9v4Ea22tytW3+nu1KvMiisotI5GmMmXFOBkL2oUYUbGvMgzKe74NLBWv0LX+zo5pPwZTtQ8ILmbgR2JLcQzoNQJ/petBcW42dVEZH6B4E4pwT+A3BFbWyE8LX+7Svenwinp20J8A/cNdlAZbWVlFZp9P0TvIBnBbx+hSMZCZZRuXeB32HAf0OqVsqRN+SrpGr2kkZlWtlVxj1eJRzYJZxZkZdigU6BOR+yMHrHdzk/mIvw2GPc1EyKbuyHDwdZjdbtIAhMVNxXx88IJ27WPG5OXVhqe9bSI18eDgZuN+h6EH7JNrSAD7+Mit0eRD/1tDpFMfOXoAY85WC0W/R28enhikD+ZKX2yu37v7BnW7mowTrBC7QlBMGHaXGEtb20fKyU/fOLDYVWYURVml1la9aJaL9A5T2O+XZjW/fwioZ3qyVzk8C3NjFKyyKaivwMV92kG+mQhWUUPhvxNJdkRfVO9UsyxzqsLP5UCLZN7eD9jFpfHyYnXffFCgCGbOJt+aE2+/2NMldckHPcWG/wZSHbkbfWgBZu8PE3tEMJ3ZKXHMiXoQV9ImM5rYFdZvabiYFEchcvxjhWclERyNnLrOX54mSuXARuriRjaGrVytSIXNsvrTr2D0VSLm7dPgV1jKpPLvIzWr20+O8Sp1eO/xo4z4NhXLnmTPz0+sYVxiJmp4eY/dX2CmjXpyVuMRuedyXZmfSB9ExpEatU/PkDvjeOTZTSR/bVC82WG60L5LSB0dOpJmLdUTFGeX4GJG7O41QoSIvBkBou1WnHmuKnuVqC9uzcDNcuiXT4wH/nfX0wauFp+nscvKWyQgfmbWkKpCpcepjhgdzc8Y9G9MAuI2UjOSo3IXGioRvDyRIblzEwkZugTCq1rZ70OA+uwUpa1difPMw9Et9UQNYhr12vSkq6toNWeRwtGr3QWoiCGrmYQQn4iSwljhjwQinmyOxeF7KBa+BcOMnGdqCpCDrERd3J3hNqh5fL0GdhQdtTaT/D50kEY5r0WLOSct3NTQv1HFvAV9UXM3bZwBzxPwbsFomhl3n8l6Qaw1N6FX+dFibJ8WisxflYjEUujR9YZvqwajtNcMtgPF3X8mVAsi7HbAwpTY/gqGmqRqKnIqxHuZDEsjyUjec1Zede+DZb2CyGyOpQczRMCAVapJ3BUy8tFx1D6E5oLC8gE1GgsimC/MJFo2KiaLfjt2it58gMGLnLE1HX9M7hruTpM6xay5XIhliUUkUicZApoh2xKEZnN6iZaQoayn5fCCw1GJ0pbl6JjWCpXpCySbozK8bpX1kJ774ceNjeE2U9O7AeCtF+LuWhhR/pzLyR3hoQXI1TD4X5mr6gFKPKvmlOe9aQUJN7AtSe6xHZg6v8Z3yETTPx3JCa2NKxOT5Kp5AV+cVUGSv2HcGSPWcmXPtGFAbsnHs5Cs52eYqO7jIZgCxiAtr+cfxs/trl0pzj23Dg21ur1EiNCRXLz3gN9CFfMM5kYXjYLnb9BgfDi3qntOnD77ZEelIrpFar7uhk6GpHnuX+eY97RkXTtDDKV3k57LaEa6IyDj7nzDmWJPvZI1DqWO3Y5FP8odTBsa32mDb6Iytop5emEvydUSC4zvaP1cSzYpfQoE6CpGGbmKcha2dAwXXZIFPOfKK7aS2ieDWPnCDAaGYkdVzLk7B0C06ig4ujLgSp1TtSNoFqXAN9t7D3TJiJjLsZ7sqOGDT8ugy16nHQ+0DUdY8dWsOtqSZn4mVxg6ZpCxsjSCaF9uni844EUto2STscJGD7SGtyM3ZAJg+ifY3X47MDSc3OPuiotou+xL22d4yg2TSFMqcsZQOOeAALsTXlpk9JAE+E01EeZ8oraPceprR2TpTM5DswLQu5aAXZv3PBIYBXP06aQrCOuqEkKnJjAScG3zLIWWV8wjFcdcsD884lLyrRUpS0a0ByB7dIqjTPH+ShIfd3VpVA/Cl5USmue2sLQOZFEqBkOZnh8S2XGIddZ+q96dGaxIQFV0xhrY571EnM+a6veHNrCSjHFSceGQGpTcVlXJKfKPP1mK8ORRfG37W7uOJpq4s0qoE6tHEAcfA3S6kNge6Z6PmtjIB+qEkEnRQlF40foNigJWUM2Bvmornp3/Xw/CjsvSTK/2zFTYSpukWsuFN6BLrfLdjAr6tnuT/fGtmUc7NxPhyeua+5CBXfzP32o4Q13IZB7gtakR5BdqCSz6SqSV3A0bumUUqcTz2Hgj6VrwYNO9Wa1kfIRr+HS9mxSMwmCP11gUpTEqSnUUCnpbxkTZqNmPvYuuiDWG4Q1UoCx2MrFXumT7/OPzzzLIp3kQxvTBBXWMzKCMLRIGW956x/eyEhXJs44QdqllaA2YZDzvgIxhtY9jy+ldWoXZyYazRUkkO6L6xYwfRddxYQZpRGPG5Q/GZ9Nt7WIKBJfpsV2DDJigC403/Yu7UqUlk5nzuxoZYrGrghUFZltuMkarha/l4Pm26/e76IBquUx8qW7q+UARq1+xtErCKah9+svyrbvTqHpqYkMU3tueHg5RYUIlwSts0aZuW6bbIVlm5WFj3pKt6GQ1XTp/2pbMDolqAijE+1N/XZEScWtOY2YJMOU/CKK6L9aa5kpvA43hs53VVFnSBhcnMi6KeJqYjP4qjZLmqLnczAJsIkWOcU8vkAmdo8IeerLHH4Wfk0lLv4LjlPs8j37XpfEpdpVmWvHyS7GA8HC/nAvPFvG5nCWV/z1+5vlCL6L/43VPY2XIkyw2FmjYefdgSVkJcDMPyIl97Ez8gvkkRms657zYchfc4K7dpdW6ki9Pd0/qDXdA/QhR+ba93SZndvJhoqpwwH/Ud2mWA18NuK0DjvH2nhPAlCMOv9b458c915zoLuGeFBPXhF2sqsRb+fl8GH7bTfwmGSbE+a5IdiywD/I37RAGYaow366/Pmmh9ArN4vZBS5zJfScKNfy4vzsl2xfg5/W/S+CfwJ0XacTY9rif8AK8fdlismSrKsAT8tzCLec3Cd6+85xByIdJ7iNo/hpgdSEddrq6v6n/DFWj801z8UwgPRGxpcCsHdlw0bj48jOg/BKEI/RYu3jtmeAyeikn8A5CdrSsnvVqSfOzhw1D+d0CEpuYO2qMTeVzeKvT+rwDlj00Q4OMGGexPaflZg7X/JGykRfev8XgVeFTy/r9L158gKs8fnaf6PwD/D84ZQZzEspA/AAAAAElFTkSuQmCC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30" descr="data:image/png;base64,iVBORw0KGgoAAAANSUhEUgAAALYAAAEVCAMAAAB60e/CAAAAh1BMVEX///8AAAD6+vr19fXw8PD5+fn09PTW1tbp6enl5eXi4uLs7Ozd3d3MzMysrKzPz899fX26urpXV1cmJibGxsaurq62traZmZmhoaGEhIRubm6Tk5NdXV2CgoKjo6O4uLg6OjpPT09qamqMjIxJSUkyMjJjY2NAQEA1NTUMDAwgICAaGhoXFxfeFvlgAAAgAElEQVR4nO196ZqyutIowQFUEBAURaVFxKm9/+s7mVOp0N0OZ+93//jqedZ6u2mGSqVScyqe93/wf/AKLMvM/9c4vA4JyQkJ/jUWv0JUXkt87X71InL7F9g8CcMTobAY2FfJxfO2ZPFvUHoGLhTpNCc7fHXohYQc/w1Of0NJSOV5LUawZVfpgJb/BqvfoTh1hLSUuwkp7L9QSm/YPNwG/U/+M4iiijH1iWSTNSHOmvRL9tcHIet/gdwPEMVHhtVxGnoc+aLnnoYsdhz1dP5fx68PCroCCcnLguuTlJyDSd9tW8rvObuTkEv238XQgun2ezOJMorGdVdG8mJCHj/cXpDv0Z0oWJzDuFoO/1u4aogr8f1b9QU+PiZN+MMDI6omh2l+U4hf+P/+85pznERJMllX7bZeXnL58dS+pyE/P9+Qhv3jj1fnXFOdPOoimP401I9RXl0uBMBxFXnH75qLYwBLPAwIBSG1/DFY7dO0OlPKbxrxwm01n0eTkA5g/Bmmo+U0K7JV2clpzasT1dvbYpoEEyp9ZxUTcoFlH/mEzH5+YYil35Bw82oWBvN0U90V7yzqTfqctTgIi+UykPdGdVHur4Qc+GvaebFdLQOx5IpSvW+eqk8DvKnAHv3ylRvZWB+9sqVpEBwlRVGsArFmbqdV3c7reRJREo0jQY2oCKJpXARFsGzaMlVsVl3y/MF/vFZF4Y2pzsNT1vHPTE5aMheGm8MbOf9GnJYZVAp2FUkH2QkbL+yuA+my6kQsuDf27+S6/iqkWEiXdTEdeSNFAf9AsIQN2LJaX6fmStXKm2v6hl6JrYdFzBArcuYUKUlr3xTT5RE1fDBDbzyk3D6JV9lcYbv9+ooj+hVfvvC2j65b/KEtIXiRk8jbWzT1xS1T9tJfie15Bz2slsTy6VyvUw5HwhGq0NI+kjIaBsuDJaiGt2DEkUdKuTwNayzR8jJBryyYGV2SsiW3X4nNNKicPEDjcU4SgN5NruncIuFBCazVwVyM1YMBAZPvTc9sFKkt4rw7QULP8xYzb08nIfvTTGpJxy3ADeSM4c3gvXko/hxDa2xhft7otXDOtTWZAtoWQpj59hREJF+qCVaQFHxOTr+oGvUwYRKpJh28GnZEItuC60MzmBWkvNQMg3wPL2oyrInU2SUBNvKKGfoDEnkQlovxgDP3X2iHXOHMhLaEGO443m0OryZKtLYXeDkURDtYEihQS7DstEAF0xXcMzES+MzowbXM9gmX68TofHJ00pxTa42EfiW+cj7YlzPCL9oKqT7xfybE2EeFnq5CEf4EZighVI1SEzp3hI4LVM4OYlt0MKDa1afvwde5xGoJdoh2c3ovVmsNm4PxHaxur5JkTDVTg1Et6aC+vg6Ub5/wbylzlyR3rye3LR22c/leeDvi6HmqmHsWP4tm5NbAIyFu10CZdEqa1ILPq2FOnnFaqLojp57rGTmTL+dqlTd9Rk5O3LF41ETaftuXrjV/M1iImWSchVwuWff3gmTA3TLH0WSsQNq9c7UjfbSIiasE2ar0CVKX4feY8oUlPpqj+NpAo/NUDGTFNfQKXw6/2TQgucp0NMaEAbNWrs5V6mI3+Npj7i3siwEj7lzLdDpvU/xQH8wIc+4dvPfUgs3xZ6kdsuthB2oNrFo3nrjpCcLMuxbbgnlGJbVmx4pc8DP9sKMikOoX24pYEWpgB8QWJRXZTOnSuSCZUXFeyhw2oWhDK4EDNW3xQmq33sUYJ5PeGEMP1IyzU/sLa8F/wzuUMQuBb4L4oZWy4IQsjIrMk+UdjeXsctOEijLDF+seqdYLGRv/mL5PM7J/VtIiAbTRWjCz5qBWaExtRqu4RF7drW8FzCdD319al/qkQy9MBKE3RFPmaOTqWc9ZZyayNvwweBiVHgLJ5R8WgoUPFntfzvQJ5DAQAuLsU8cL+hF2RMogiUEF+GV0EdrPbw7giau24hvIGamZ/05FoAdgqfo5W24re1aovJmnemzpTzEdF9YyOt8J2ba2vJuJsO8qSyyFamB7m5/vyjNdGN6KjOTZPjgJTlDyz8l6QKWZYtAeDfcTZFJXRFy2BShUv2Krs0Cu4F7wQ42EYSwHV8LRNIoKc2W2AFmyFS/eSO5evxK3fkikChHyRn/dkNHU8UO4x790HNWGs0lmj0ZaS4Vm25Um95pIRSxXefWUPSLhqLiaMnLhPkjWR8e8G9KRFi5p+KxM0PWvTjxh2EzxxFbLDRltuD2nIgWUii9Ccrq5cZVtn5kwJJOuJ/FzptdyrOdyNgw4lkLwRAxI1DGJNXNU2W9AmVpavateV//kBme4uO0Jcm6I1zjmeHSgcsry0jvGlQMCTLWMjSR5VrNzCHQ0hQ6gh4S99tNXbxoiIY8ehbGh5rt1oWBcObdW0SljV6wg2R8w0lZX04chT5bguPeY6bueGXVtDo+R8oZm5hZCL5lBeGMC6qUo9VFOjgiP2d40NVeqaeCYoNTAXLhhNzrxPbwTuuZ4vKGkte0sqlZvPc7GL1BzqUcd/dWUeQ3w2entwRbLBHFEuktGlKWwteYfSQ/eLC6IPI6QbHCcL6q80+GPaJQNyYOtuRNf32UO5UZGFoI9AmsSlq38K5JX+b0IVzfkXVS7fTZApG2Jy01N2Ofa/QLhgyLVKHNgYRZVbIL6rVlA/kGRfmET8cK1DV0qQJbMhEEbWUGKGedGtP6Wl99SCH0wJ8FWrzr/qigbQ51uYnjf+idrDsLTQl01oxkpGtRAtg1JE3jZGXHTV69P+xucyYVAC1SoA6QGpZkzhDQBsb7A3J0ZhFLFHEOzKoeSDS+WycAyGS+mGfd2SHnKJcsIzVnMURzY9om2Qi3Cp2rqLmbgK60R8o36DGAm5v3/lrDpg9LKfbC1T6fr0KG7+Mi+be2fyJtCe4LlerOCw40cQqrnNTVuEnVeF6+yNkuZWWt4+E2oKYItJRa1PmPhseBCcIy0lAj37S2XbCyIuzJ8pU1ZnwWNxi9XWwyxuRqQInUNkXKH0WPqnP3/hKXZuWIhLNs6KRv+KSDslVgkF59pj5czuXeHiN+N60MzXeRcrDLXX+B8GzgXD5Tjz9BakvaquFY+70cqOOI8U+Kkk9ln+9Cm5I566HRJU8fUmtdUyEBFOObkPt84vrungn8WOMU91GVwUbn3WRzeKb23zkVmMDi3TjfY5dvXjMPFTF9fL4CaY4P1y8VwdCDrJbkhS8sbN32VS0yeYU+OX7RFc0goowhmH7mByD8hInYchsdhT/ieObe3kHBl4cwOB9J8ZgHj0XDRjK6R4Wmn/vqCQyZhSCz7Z8lQQX7AVrw1Qzw/fpC8clj+QrYBzqEE3x1Jv21+CowpP399RTLzHmjJCcnrmRemcEZ3NykXamsyA15BFtpycXoT4uJWWXcGnk9ZwhIvjWEbnCh6Ck7koH9O5Poc3A0BtuZHGBNekorL5iEcYagmJAQKfySns4OTFTEfSUrE8+uChJdCKAtwql0Z/1t9o4YWx1Wzd63N6CmIgnVaz6+MC3mSihwoSWa/nkLl079obAtIdPFacjFmZySJOLRs41CxSQRir41mkwOgp56Eux6KWZQx2TFiCFfY70t8/QlDJe8CK+SwFebmyQ4EZJLc0NUaqWGn0EmPJW1PZiXulXjO1JhubMTTvqjG3yArPrCg4OGxAjuNC24VXS0TMSMSUUsYClV5AGtTlT8stcALmOYMevN1f8KOW56+Eye5UWG9wOFbblEd0Rq6pvwvGbpzjHPUIhUJtfzuxEjzVpXwlaGduTWDdJqnbj6lugkaQQgZxvkB39l6iZ2dLNh8WF7FkP6yftW1EbAg8bAjB7dQd9Fe3VjRFxl3Tih6V1E5gcXBioTYSqALeWgHsusTlX/YangKtqRhRVlO9p3JGNczHZObG65rd4GTyRyyAjp07Vh5OQo1dt5v9Yq/QEbVeTo9uyhSid5jLXz3jCXvicT1BUQy0mK2W66Od+8dkH5Z65jZrB7TiWcyowUTlqk8h0d2rI4QXZy71uG0J8z4FAxlAU+FKFaRpmywEzHi4RkkZ7ekKnGscEnapYf2c/DhoaBg1TPi56ATHurYNolbvlJOaFJPVRVFaA7mIsljkXHPIqsqOSthe4mqam8/zBP/b2FNERRadwqnay+psrOk3eksboRsIovRYjjAjZyQG1iArZCGa2tSGdavROQBbJWqDr71Vyo9giOwGK4H8S+0ijJlapTG/ozVj6AGcH2XrHUGPLYnRfNKsgmC8ct0sRFMhZnZP2mdvtDjAxG2nfopMtzWqbWR3cwTOsrDzMvuTR7xQBZvLVhjA7kgU2ZfbcShqa48Aflzk3QD/pfKqU6AR5eqUFrCWN8tPXkWwKJYLDh+loiTRaMjOJs7yfpbSKtE4FNb1RFi/mC+PZKvj7sJI8DbaJ8MGWfUjZyiBMJAKBjLrJKp7dqWuVwFBlbCLOJ3bCyVsuBcsuJ/SV5KNlmwA5KvIK5VtV14OKtAud/znCzMjPHOAqW752yiLGHNJdHuzpft/Nnqlz60gVK5uYraZ59ZIE1Nhxo5YZIy9SqExoASoUJvzFPtf1SOzn0aKoA202SOREp3lNjo6ubgnZz5LcjNMQea5QZTNCa6IO3y/pY8aI5s+qrVIuI5VdjUX3ZtoNyNSPXlCmbGtvyrzvwX2IIyJhbtWzhGwmJ+O6BLrZM5Eii6GT03Jih26Ym/vh5IU1AYC3NF5kHleEnDHs659VQuNoe4xbvYhgRnmFi5l8rdBk4J2/MQk4P8SXjmW0wxVqWItuHOya1D1viIa9GlHT9gQuRi83tF6ljtEnon/qcgUdOo6k43tiuwIV359bAsnoAth9RCx89FRXRkiX2WpbHdaxEejoX5sHqi9vkn8GX6NtLYHuEqqkRmGX57IFCzPAtdcLwB5B7xO0AKkCIqJF7NF/TyXYuEvfvGRbX/bdbYwigXZe4FwN1cqBy24dqVcaLNmKfSajJassjVI3wN1B/wNl0je77ugAQ5qlhBrAew0p9oFJWP2qCAZVKZJqE2JO9SYISGlyO2Eto3XRsOXHA3ln2haDsBWkyWpXmtUZjf8hkrDeYdpFZc6PlZSsY5gMV+S1SU600oqQQMkJha8t9HljMpJAysaZ0LdPyLZX3NxEIrjE4Xm2D87gpC2RPKk93jg12aA3JbOnGElDLAsLOowaN3rbWKRLSGHOxnWcGXN4OSMGIvutjO8yWmwvB9ddNbOMtjSCmKm6Vnyg5WIKhg/tcW5wOmdEGM7NXWpnT92ZpoefTciukXYNibv8s6V/WS2RWNj5pZoWt8lWck1ek3lvi2AfFeLsmAEPdU5YvBYB2WXnKcK73Ptj0zTU7I0Ip6asCW8b1v68Cz0PbxCA/lYLQzNyY160tEUpMMGQgBwaEiymHft57Y49OQkL6MddkTwwjcQkwWXnM8lLVTDsk2sGJhR/oefR4GfXtZ5hTDI65UPDs7MZd9xM6c2zJC8T7b0b64r5rtFajIAhvzW9JFoBpHwIFk49gaYEQ2bYp5OyDHjV1CXdwiZnmjKGOa9bDXC5CRic21k07+9g3XqhAOBbyR1+FsbPd4xG2v+cFcSbicG5IrVOVUAUw+EdsMk4CxrQ7BDEgn5SksGPmSP6eGSdciULXPIT6l+HOj8wZTKZ2hJUjfPFPhpHchYyK1NlUDzUWjcdVNcALNMAu1LHVFOaiNmih21QETX6+QNtfFezwpvPxE/qkWBEdFjAaQOFR29tQw60QmYFhJpbzzokWlmXe1+fmspdToLn8cdWzkg6SnWvYFmIpl1ogp31irSUWAH0DsroRAP5mPTpR+38NUML8LhGIpe4t/K6F65i/XpFkwF5MVcnInSFMIiyO1BNqO/RZDU6Qq5ZvAXQFDyt73K/ZZJPKuN4q7IBykuVB33NdBf2WlRWv7os9ikZaGG3E2RyG3PML7xSeM/3QhafpucFvAUeZvWNSydEJkUxIPsTYLclEmZyDbeU5FX53C7TfiU1uR/OXQfCa3W9WogjJyT7X/qcKtBVgUDNucrMYRr7DTtEOSOSas1lD+0pNWfAUyZS+se/YMcuvEcfkK54tZ6jm1Cme3fJUEnV47i/fDxAzGKmm37+1ZcXWtILmzHEJGOry3cNkTALwDoYd3a/4BmHaBMlGzPhOWGYi4Wnfg5BOjnu0N325WvIXWcM8W71fgS9J4Ru65i/aZnM/46xc8FJ9sixp5AgFrgmFjxjaS3DXfXD9Dm0rAGf9MPvNyTNiQ6ebWJuSOpFkBdcXgxri0sszV6XHK2NeScdmtAVHC26uF2zb430zux5yFBxfU3eDMUbFou+dLYQqUhazzr8Cl+s7fc4brYsJspy+96rvP0B6xoG9CRLAmJh10xPciPgUdWGVBmb2ZG6UwTRV1pFDqDuZlOX+J2pKPS9lfhiu1/y/KwmNNvvRf5qqTXaGNTLMnT7U8SA0LbZWcMJrnroVJKqSP3r1/f35Pai/kJDob6z819iQIVm1liHtsRN9UUNSKDUuZdjSMP9SNSpQmW0op9P1JCNATPqKR/BO9aEJw1ZcKZnEwzx3Yn/0DFCATLh0SKCNqwWfAFJTZ77cz1xJyuxplqZTEAiYRIs4cNVxGsWiHYmmokvGv3YGtYmT2nQpS/92iDI0Qii3IqoCtra1ZgWJiW0unLd6R5/lXmYEFwDA+wdsCRvnhZ+Y22/Juf3vC5UaA90NTc7Wz4yQxGXxhzV9nY6y05423smMum/PnaBeOXs4oLgMn/PVFKmfniFOYxHoZofYkzKtB4awRZcrRe2VSGkpnx+mQ3IrOCZwVTrApcIuGWAMgx4y+O+WNq8ba3fwOzNw2ulFf8PjmBN1YBBCpjJBV6HnONYeyu0tf9eErMHVjcfOeLDYryEKh2dYNw43I1jFXT24dXnJ/fQscgsgNpLJKtxNSBpTWU3teSxItTyjY0RWMdaxLK5KkiL02pG+n8YvgUNsntxb3CU5PE1Qk3HKFn1o+CnfM7M0gQyZHz/BSRKpgmf7es/AptG1XbNpRpT6xByM3VDWGb2NJLdhqQ1ZawAZ2Jb8tADakf9uJr75VlathjEsBCM96bu08mWB1s13CVKBddRiukhPkm7WrysxBSGDBqxv9T/s7+2hdVVJdp4Dl74qDdaDHpOFDJRIKrflN8ZqeikqRe0vkLhK3S9JrQMgDzJfJ4Zluh+uDujaWZN8A7bgV6E7BrG/kA6YVi9q8qKox/I+7lzew4HZpjNWh8tlhIZ+oorNLRkU94A3Ka8ETLVh2e/HzTc3bZ4FLT3i0Sk9a+bqZlFvWlhC+UeJqqRQe6bO3WfElbEXXJpwVC03jTxI3HM6gSLyzlOOMo/JliesvEnvYOGHRWoRGN5f1kBpKxt3E7Mn+zJLimRol+xdIFlbMLEIRNnIwMy1hRfaFEzmBjRvFgxPQ+WNK3iuUN3Am1UFIuwLHt9h2oAKRtiKVE+LNXRtms9sgm6o+z828Bf8f1A0R0b/ATXqec++E7MNVT80X1XkHdKl2bKUxNA4Tgu3bV4HamtnXg0RFTxH4gFxwOHPmNmKI3J0MvntXBZN8ITm8j7HAjHP2rbcnzMDNEfOexLb1lrvVa1SqosYjLJpoVEzxfjWx/igTAv1oL1j7fMuGpW75MLBFybEZUp7Y2netY7sKzDuSTWWuFOTwIdoXpk2YR+lmJQpSjezaHmmVLICyEL3ISjgDA/7LGgrFLeF1RurK1Injvgp8A+eClEfHKJt9b3zPzt0oohrGVYnKGDx9EQQ4mGU3Fg8cFC+Fn6I9Y6wdM3Sm5GZnBFQEz9irOoekQpejRttha83L6UXhpgXeSRgKodLHk7c2eAIYMrTFSzLb5dC2lNbSoLZ4Jah1AitLaaFYc9VRyaZMmV7qDdl7OyUNMCdqKwmVQRlYGcEruxYnkFl37K/WzulEBDhHJsIykgwfGWMsF41t6k9NqZDcTLV9ZtKpsN+ibKp3hTbygA3VFuoiU10BidTKLb8mSSv7Na4/PgaGihAz8lppstBSPrwbZW2L66pm1VwQOHEjSzh+M9ZPIWVFW5j6U5skscpo/J30dU62zcD2d6L9FpPKqcBmnHuzxsa2gAbWQPj2ymFvS7ZXoLZjS7LPU4kM0RlxmpstiUsxqlKQAdUlHiocKVmZ5+FTAUjRtoKUc0J91IFjVZVfja2/pz27J1nEB0Vt4vyILWuyekyTD2NpuOk54/Wmp9q3wIGqY19JW+qUzg2dHG3IfO7CtTZfgzlO89YkT3o2stCFi3pypRdM7siJwg3dpOqC8DKnD9VNjcNak74SvRGKZvqsOH2MowYXUl7suWudgsIB348Rfor2Chvsw77KwIocT5AdxdbV1ubkmKruof3ohSxj27Sck1m9ZTnnz9BeYn1FyX/GM8D30YNOs7KGxbfE2IS/yfLXeVO2FI6Ea9pL8nEwbY4M9gHZjnBXB9H+bazle6aEj9WzIhdyfW6mfyNk3xWQ+8GGMCXUg/3sdJ0lCv9fOPFTmBNT8bLyIH4fGd4wZS10liTlD1K+j9eSrUKt3AeSYTbl6kMJOLdXuhJ93wdz7aLRFeSGzQB0J4RIz7rqyn15KE4LFBH26kAFcv/wzLG5FT6IlCqMjAw0nbZEzxmrY6D3EOaqDy4Kcm+BrDgK7h5rWftxNmFuaZZcr8+lmv4VWJ5cKsP8P9NDfLah3cfzxyuoZmSnDdO5YtezWfBFtAG1YfOLRuAdQnuJxXq+kAw4MhPU7i+2I2NUz8abjJWga2K++yzlbu2OhTFJ0el1ZmlhtjPrhmZ3zJMPluOekQq1b2fxrRpKy81n9XSq6lJ+DurvFRUAY9jk0Weq6OQaIhe9aBV0TmFYePAsRNMPj12cm72PuGPkiURIfUeWTyHBd+u7Fm7QZU4e0MLefmhLzU2wCHcQKRzLKHT7Xgi07SvUqM1xbV5mv7v+rAzQW4eZknU4CFg4+wciUqVO1mXh3LZw7b4STUj9IZOsY2onrASWqKihwNt7eY0aLpfkM2CFDyJyWa9tq4ZZWFO4llcfxuUp2rKN/An7Bid2sCCYWxGcGSNO3hPmsEFmyrl1aEmK65KXBpoLyYdot2yylkz74goGdnbOErKt3Ng7vMNVSQ3+xNb3O4FdA4grNvhvwAyEpPlIcB+Y2Pb3HSU5shJyfoabUcIr1WZvDBngIObooG8bqi6vRrlnctHAzmrdZ6HiTlhi+REb7jImpvf5JmbdtQd911ZenemnO2cj69A0VgdFj58VS8k3rd3IuiS+YkJ4ZqnmUoNIKxeqyb2qRpYDo/g7/Y1Zb9n10xBKxbgkqIpHhyllW0ArSKPzUEaqSCN8BNc1HxNIwYP+cQtcovUayMipOG8IqPaRESFrzplWK2dlpm7ADGXc5NhCF5gPNYBX7ieD9Sdobzm5liSZfVXQaIAJMrYCUes3MUmFJZwX7BF75tn5IdY5fvKg0fOFZaA+cMu4mKoEH4AONlYAckkF3xnFo1nPv5FtecyuVp0ogwkZZbbe4cqhpTJp/pETzIiYKkqa1ruN9XkSVDjS6Od27QaDqgiw4bfeNjYr8KZObKqSTyTJhH5HH7VoTMDCjrdunB4erH/ACDNnd75jvza858j2+L6IWObok9KMhFjH102VOLBdgaoni3Yi+BS/YU8zMTdS1BLhQfjvNkzjL7mybjgGRKs7tAt83ldIdnSG0lNgl2Ari/cJ5pJp9AGTDMm5siOirJplgMycBesCjM96c3G8k/CGRsdPBbbnRPXz/gRtJq5tfFg308xe4yFzKo9o3a9JerJ5u70H9GmLtuXZC1vygHhT+3EhvNHv99EuXHaMdxO01ESn4s6yfJgYnxA3P9xCVSuk6IocwIOs4DHgYunx/ha+tCe0vkM5Gtme2C5w5rmOGSyV34hZa4BOlFZhBhZBxd/C26M6fXmeh0tPlKW219pKd8YF5A4lD9/MecpyBCa+6a1VDm+v6SBlLQ+81W/vPOw53YWnoAAfmywOPMNE1fHPVGzcdKDdKQvB5FB9haAOdDLp1XOC1JMQECfPxvfNg1D/2TiOnXZqzDFYtdq0iXeIUCFl5lGWrY210pqR3mKh59FGzjqdOX/oV5qPV8C6SrSoBJJPTEECOPooNL7VNUPsTTgYBdPNvej2rjeJT2WkLqFQxeq0kpkl1DeCu0cw7zzn1+BtQx6QmFoai1uwsNlARm9q3q0WCBBrmxC96GfqW6cVq24pa/skEPrfxho8PwcEWVkbvGuEDtTZxfAsUEburM1qe/Mj+2yV25zP+xhNbEkf115iR86+84mHk8E+s2Chwqq3VhOql6C2XIwh9KWHvBkljhzlhTfqbAc/cG5iGv2CM+rbtLFqGobEK9/Ng6RWhZTdGpr6krFjP42LqEGGW+AkMY99HU9W2Bjb1fN342k7Eqc6G7FBJv5iez70fR2FtwunYmDX5yWucOg46GlR+SQc6DTNpHKZ42Bj0LOleePWB1S4t0rMuqg4/pZbzrh045vPgc9toYBvJsbGqohlo7U+pRgi2ysgm9Q+szA/UhJg2cYGh/O+iydPMcYQSAeDbYWocKlsxtWlLRDYERZryz+bcZ7ZACz5FkPc4rImkwSzV/ZuyKGWlJuROHYM2OttO0tya7bH/LcNtE1zLsPBYamFYKzEepC31lrZDsO0ryLhKTgqibfaXbDzuhcEhLb8VPLRwlzbqVPKVEsYXRhWAsFRE9krA4R0fdIktgPxNHyr99TOdjh90AAwiBrZPsc0mTD7Lyox3YHhqrNeF2NVaJOAl+1YhX36DrWHmnWd6TL5yUir/1YrtSBTf9OcMBE2HnSntatpwimm3w7vZZLf3olLxcqJXWDpNARrZSsZKXF7OdzBGqsunnVeHBNwAinYYFfZQKKm7dzTM+JvUAewCJkBl9AFSAYZpRzdnE+soByYUURmti//EHMJD9lQO8/FKpm/lcLbXwUAAAqfSURBVHevRIh1RO4kjKHutffAijO81vbZeQVjWfttqYcibuJQaLvx1Jlv/5fnvQRvNWlfkAP750Iu9OnBQZ+LViAd96jZTFsYjcl0jLzQMdlgG2ObMqa3lSPvpioVT/RWMWDHA6atzCpOLpKJZziSUx48/4p0aFJNsFa9OsqD7c1vUAxoS8w++PE7EZ4hk3oh9d0Xgt9GEt2FU8Z5n5aYLGO3iqXH7isb58ERASUV9zdiDtTmKKh671ol60RDj6Vr32ROO5rZw+kvl/RYXkWP+s6BbbJ74ZRuBayol2JtrGdxlmDn8NvIDRMvyP1ux3lnfZsbpsTdXwhH906TppRc0PblljK7775pTsjDdg144zC7tdGRPnfGgmHjZOO5Z6Knrnyj21FOvnZoKTesBB17NIVb1XBmXxtCy5snLSPE8F/kckQMH5FHasxV5zi9v4Ea22tytW3+nu1KvMiisotI5GmMmXFOBkL2oUYUbGvMgzKe74NLBWv0LX+zo5pPwZTtQ8ILmbgR2JLcQzoNQJ/petBcW42dVEZH6B4E4pwT+A3BFbWyE8LX+7Svenwinp20J8A/cNdlAZbWVlFZp9P0TvIBnBbx+hSMZCZZRuXeB32HAf0OqVsqRN+SrpGr2kkZlWtlVxj1eJRzYJZxZkZdigU6BOR+yMHrHdzk/mIvw2GPc1EyKbuyHDwdZjdbtIAhMVNxXx88IJ27WPG5OXVhqe9bSI18eDgZuN+h6EH7JNrSAD7+Mit0eRD/1tDpFMfOXoAY85WC0W/R28enhikD+ZKX2yu37v7BnW7mowTrBC7QlBMGHaXGEtb20fKyU/fOLDYVWYURVml1la9aJaL9A5T2O+XZjW/fwioZ3qyVzk8C3NjFKyyKaivwMV92kG+mQhWUUPhvxNJdkRfVO9UsyxzqsLP5UCLZN7eD9jFpfHyYnXffFCgCGbOJt+aE2+/2NMldckHPcWG/wZSHbkbfWgBZu8PE3tEMJ3ZKXHMiXoQV9ImM5rYFdZvabiYFEchcvxjhWclERyNnLrOX54mSuXARuriRjaGrVytSIXNsvrTr2D0VSLm7dPgV1jKpPLvIzWr20+O8Sp1eO/xo4z4NhXLnmTPz0+sYVxiJmp4eY/dX2CmjXpyVuMRuedyXZmfSB9ExpEatU/PkDvjeOTZTSR/bVC82WG60L5LSB0dOpJmLdUTFGeX4GJG7O41QoSIvBkBou1WnHmuKnuVqC9uzcDNcuiXT4wH/nfX0wauFp+nscvKWyQgfmbWkKpCpcepjhgdzc8Y9G9MAuI2UjOSo3IXGioRvDyRIblzEwkZugTCq1rZ70OA+uwUpa1difPMw9Et9UQNYhr12vSkq6toNWeRwtGr3QWoiCGrmYQQn4iSwljhjwQinmyOxeF7KBa+BcOMnGdqCpCDrERd3J3hNqh5fL0GdhQdtTaT/D50kEY5r0WLOSct3NTQv1HFvAV9UXM3bZwBzxPwbsFomhl3n8l6Qaw1N6FX+dFibJ8WisxflYjEUujR9YZvqwajtNcMtgPF3X8mVAsi7HbAwpTY/gqGmqRqKnIqxHuZDEsjyUjec1Zede+DZb2CyGyOpQczRMCAVapJ3BUy8tFx1D6E5oLC8gE1GgsimC/MJFo2KiaLfjt2it58gMGLnLE1HX9M7hruTpM6xay5XIhliUUkUicZApoh2xKEZnN6iZaQoayn5fCCw1GJ0pbl6JjWCpXpCySbozK8bpX1kJ774ceNjeE2U9O7AeCtF+LuWhhR/pzLyR3hoQXI1TD4X5mr6gFKPKvmlOe9aQUJN7AtSe6xHZg6v8Z3yETTPx3JCa2NKxOT5Kp5AV+cVUGSv2HcGSPWcmXPtGFAbsnHs5Cs52eYqO7jIZgCxiAtr+cfxs/trl0pzj23Dg21ur1EiNCRXLz3gN9CFfMM5kYXjYLnb9BgfDi3qntOnD77ZEelIrpFar7uhk6GpHnuX+eY97RkXTtDDKV3k57LaEa6IyDj7nzDmWJPvZI1DqWO3Y5FP8odTBsa32mDb6Iytop5emEvydUSC4zvaP1cSzYpfQoE6CpGGbmKcha2dAwXXZIFPOfKK7aS2ieDWPnCDAaGYkdVzLk7B0C06ig4ujLgSp1TtSNoFqXAN9t7D3TJiJjLsZ7sqOGDT8ugy16nHQ+0DUdY8dWsOtqSZn4mVxg6ZpCxsjSCaF9uni844EUto2STscJGD7SGtyM3ZAJg+ifY3X47MDSc3OPuiotou+xL22d4yg2TSFMqcsZQOOeAALsTXlpk9JAE+E01EeZ8oraPceprR2TpTM5DswLQu5aAXZv3PBIYBXP06aQrCOuqEkKnJjAScG3zLIWWV8wjFcdcsD884lLyrRUpS0a0ByB7dIqjTPH+ShIfd3VpVA/Cl5USmue2sLQOZFEqBkOZnh8S2XGIddZ+q96dGaxIQFV0xhrY571EnM+a6veHNrCSjHFSceGQGpTcVlXJKfKPP1mK8ORRfG37W7uOJpq4s0qoE6tHEAcfA3S6kNge6Z6PmtjIB+qEkEnRQlF40foNigJWUM2Bvmornp3/Xw/CjsvSTK/2zFTYSpukWsuFN6BLrfLdjAr6tnuT/fGtmUc7NxPhyeua+5CBXfzP32o4Q13IZB7gtakR5BdqCSz6SqSV3A0bumUUqcTz2Hgj6VrwYNO9Wa1kfIRr+HS9mxSMwmCP11gUpTEqSnUUCnpbxkTZqNmPvYuuiDWG4Q1UoCx2MrFXumT7/OPzzzLIp3kQxvTBBXWMzKCMLRIGW956x/eyEhXJs44QdqllaA2YZDzvgIxhtY9jy+ldWoXZyYazRUkkO6L6xYwfRddxYQZpRGPG5Q/GZ9Nt7WIKBJfpsV2DDJigC403/Yu7UqUlk5nzuxoZYrGrghUFZltuMkarha/l4Pm26/e76IBquUx8qW7q+UARq1+xtErCKah9+svyrbvTqHpqYkMU3tueHg5RYUIlwSts0aZuW6bbIVlm5WFj3pKt6GQ1XTp/2pbMDolqAijE+1N/XZEScWtOY2YJMOU/CKK6L9aa5kpvA43hs53VVFnSBhcnMi6KeJqYjP4qjZLmqLnczAJsIkWOcU8vkAmdo8IeerLHH4Wfk0lLv4LjlPs8j37XpfEpdpVmWvHyS7GA8HC/nAvPFvG5nCWV/z1+5vlCL6L/43VPY2XIkyw2FmjYefdgSVkJcDMPyIl97Ez8gvkkRms657zYchfc4K7dpdW6ki9Pd0/qDXdA/QhR+ba93SZndvJhoqpwwH/Ud2mWA18NuK0DjvH2nhPAlCMOv9b458c915zoLuGeFBPXhF2sqsRb+fl8GH7bTfwmGSbE+a5IdiywD/I37RAGYaow366/Pmmh9ArN4vZBS5zJfScKNfy4vzsl2xfg5/W/S+CfwJ0XacTY9rif8AK8fdlismSrKsAT8tzCLec3Cd6+85xByIdJ7iNo/hpgdSEddrq6v6n/DFWj801z8UwgPRGxpcCsHdlw0bj48jOg/BKEI/RYu3jtmeAyeikn8A5CdrSsnvVqSfOzhw1D+d0CEpuYO2qMTeVzeKvT+rwDlj00Q4OMGGexPaflZg7X/JGykRfev8XgVeFTy/r9L158gKs8fnaf6PwD/D84ZQZzEspA/AAAAAElFTkSuQmCC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32" descr="Image result for net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34" descr="Image result for net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36" descr="Image result for net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38" descr="Image result for net"/>
          <p:cNvSpPr>
            <a:spLocks noChangeAspect="1" noChangeArrowheads="1"/>
          </p:cNvSpPr>
          <p:nvPr/>
        </p:nvSpPr>
        <p:spPr bwMode="auto">
          <a:xfrm>
            <a:off x="2746375" y="2446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7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client-server or P2P connections</a:t>
            </a:r>
          </a:p>
          <a:p>
            <a:pPr lvl="1"/>
            <a:r>
              <a:rPr lang="en-US" dirty="0"/>
              <a:t>Read and write threads made for you!</a:t>
            </a:r>
          </a:p>
          <a:p>
            <a:r>
              <a:rPr lang="en-US" dirty="0" err="1"/>
              <a:t>BitStreams</a:t>
            </a:r>
            <a:r>
              <a:rPr lang="en-US" dirty="0"/>
              <a:t> that can serialize:</a:t>
            </a:r>
          </a:p>
          <a:p>
            <a:pPr lvl="1"/>
            <a:r>
              <a:rPr lang="en-US" dirty="0"/>
              <a:t>Primitives (char, </a:t>
            </a:r>
            <a:r>
              <a:rPr lang="en-US" dirty="0" err="1"/>
              <a:t>int</a:t>
            </a:r>
            <a:r>
              <a:rPr lang="en-US" dirty="0"/>
              <a:t>, long, etc…)</a:t>
            </a:r>
          </a:p>
          <a:p>
            <a:pPr lvl="1"/>
            <a:r>
              <a:rPr lang="en-US" dirty="0"/>
              <a:t>!!! </a:t>
            </a:r>
            <a:r>
              <a:rPr lang="en-US" dirty="0" err="1"/>
              <a:t>Structs</a:t>
            </a:r>
            <a:r>
              <a:rPr lang="en-US" dirty="0"/>
              <a:t> !!!</a:t>
            </a:r>
          </a:p>
          <a:p>
            <a:r>
              <a:rPr lang="en-US" dirty="0"/>
              <a:t>Basic packet objects with metadata</a:t>
            </a:r>
          </a:p>
        </p:txBody>
      </p:sp>
    </p:spTree>
    <p:extLst>
      <p:ext uri="{BB962C8B-B14F-4D97-AF65-F5344CB8AC3E}">
        <p14:creationId xmlns:p14="http://schemas.microsoft.com/office/powerpoint/2010/main" val="178394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Isn’t that everything…?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7924800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sending data is easy…great!</a:t>
            </a:r>
          </a:p>
          <a:p>
            <a:r>
              <a:rPr lang="en-US" dirty="0"/>
              <a:t>Still have to…</a:t>
            </a:r>
          </a:p>
          <a:p>
            <a:pPr lvl="1"/>
            <a:r>
              <a:rPr lang="en-US" dirty="0"/>
              <a:t>Pick what to send</a:t>
            </a:r>
          </a:p>
          <a:p>
            <a:pPr lvl="1"/>
            <a:r>
              <a:rPr lang="en-US" dirty="0"/>
              <a:t>Pick when to send</a:t>
            </a:r>
          </a:p>
          <a:p>
            <a:pPr lvl="1"/>
            <a:r>
              <a:rPr lang="en-US" dirty="0"/>
              <a:t>Interpret what is sent</a:t>
            </a:r>
          </a:p>
          <a:p>
            <a:r>
              <a:rPr lang="en-US" dirty="0"/>
              <a:t>What if I have 1000 entities in my world?</a:t>
            </a:r>
          </a:p>
          <a:p>
            <a:pPr lvl="1"/>
            <a:r>
              <a:rPr lang="en-US" dirty="0"/>
              <a:t>Entire world may be too much data…</a:t>
            </a:r>
          </a:p>
          <a:p>
            <a:pPr lvl="1"/>
            <a:r>
              <a:rPr lang="en-US" dirty="0"/>
              <a:t>Need some complex ID system</a:t>
            </a:r>
          </a:p>
          <a:p>
            <a:r>
              <a:rPr lang="en-US" dirty="0"/>
              <a:t>Gee, it would be great if…</a:t>
            </a:r>
          </a:p>
        </p:txBody>
      </p:sp>
      <p:sp>
        <p:nvSpPr>
          <p:cNvPr id="6" name="AutoShape 2" descr="Image result for sonic f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6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RakNet</a:t>
            </a:r>
            <a:r>
              <a:rPr lang="en-US" dirty="0"/>
              <a:t> does that too!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001000" cy="3394472"/>
          </a:xfrm>
        </p:spPr>
        <p:txBody>
          <a:bodyPr>
            <a:normAutofit fontScale="92500"/>
          </a:bodyPr>
          <a:lstStyle/>
          <a:p>
            <a:r>
              <a:rPr lang="en-US" dirty="0"/>
              <a:t>Introducing ReplicaManager3!</a:t>
            </a:r>
          </a:p>
          <a:p>
            <a:pPr lvl="1"/>
            <a:r>
              <a:rPr lang="en-US" dirty="0"/>
              <a:t>Networked entities inherit from Replica3</a:t>
            </a:r>
          </a:p>
          <a:p>
            <a:pPr lvl="1"/>
            <a:r>
              <a:rPr lang="en-US" dirty="0" err="1"/>
              <a:t>RakNet</a:t>
            </a:r>
            <a:r>
              <a:rPr lang="en-US" dirty="0"/>
              <a:t> gives you callbacks for all serialization events</a:t>
            </a:r>
          </a:p>
          <a:p>
            <a:pPr lvl="2"/>
            <a:r>
              <a:rPr lang="en-US" dirty="0" err="1"/>
              <a:t>onConstruct</a:t>
            </a:r>
            <a:endParaRPr lang="en-US" dirty="0"/>
          </a:p>
          <a:p>
            <a:pPr lvl="2"/>
            <a:r>
              <a:rPr lang="en-US" dirty="0" err="1"/>
              <a:t>onDestruct</a:t>
            </a:r>
            <a:endParaRPr lang="en-US" dirty="0"/>
          </a:p>
          <a:p>
            <a:pPr lvl="2"/>
            <a:r>
              <a:rPr lang="en-US" dirty="0" err="1"/>
              <a:t>onSerialize</a:t>
            </a:r>
            <a:r>
              <a:rPr lang="en-US" dirty="0"/>
              <a:t> (each tick)</a:t>
            </a:r>
          </a:p>
          <a:p>
            <a:r>
              <a:rPr lang="en-US" dirty="0"/>
              <a:t>*A LOT* of setup required, but works amazingly well</a:t>
            </a:r>
          </a:p>
          <a:p>
            <a:r>
              <a:rPr lang="en-US" dirty="0"/>
              <a:t>Probably better to extend it a bit for simpler callbacks</a:t>
            </a:r>
          </a:p>
        </p:txBody>
      </p:sp>
    </p:spTree>
    <p:extLst>
      <p:ext uri="{BB962C8B-B14F-4D97-AF65-F5344CB8AC3E}">
        <p14:creationId xmlns:p14="http://schemas.microsoft.com/office/powerpoint/2010/main" val="324546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ReplicaManager3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Have entities override some “</a:t>
            </a:r>
            <a:r>
              <a:rPr lang="en-US" dirty="0" err="1"/>
              <a:t>NetworkedEntity</a:t>
            </a:r>
            <a:r>
              <a:rPr lang="en-US" dirty="0"/>
              <a:t>” class that does most of the setup</a:t>
            </a:r>
          </a:p>
          <a:p>
            <a:pPr lvl="1"/>
            <a:r>
              <a:rPr lang="en-US" dirty="0"/>
              <a:t>Most of it is the same for every object</a:t>
            </a:r>
          </a:p>
          <a:p>
            <a:r>
              <a:rPr lang="en-US" dirty="0"/>
              <a:t>Determine where entities are made and destroyed</a:t>
            </a:r>
          </a:p>
          <a:p>
            <a:pPr lvl="1"/>
            <a:r>
              <a:rPr lang="en-US" dirty="0"/>
              <a:t>Client or server side?</a:t>
            </a:r>
          </a:p>
          <a:p>
            <a:r>
              <a:rPr lang="en-US" dirty="0"/>
              <a:t>Override serialization methods</a:t>
            </a:r>
          </a:p>
          <a:p>
            <a:pPr lvl="1"/>
            <a:r>
              <a:rPr lang="en-US" dirty="0"/>
              <a:t>Feed stuff in/out of a </a:t>
            </a:r>
            <a:r>
              <a:rPr lang="en-US" dirty="0" err="1"/>
              <a:t>BitStream</a:t>
            </a:r>
            <a:r>
              <a:rPr lang="en-US" dirty="0"/>
              <a:t> in the right order!</a:t>
            </a:r>
          </a:p>
          <a:p>
            <a:r>
              <a:rPr lang="en-US" dirty="0"/>
              <a:t>Register created/destroyed entities with </a:t>
            </a:r>
            <a:r>
              <a:rPr lang="en-US" dirty="0" err="1"/>
              <a:t>RakNet</a:t>
            </a:r>
            <a:endParaRPr lang="en-US" dirty="0"/>
          </a:p>
          <a:p>
            <a:r>
              <a:rPr lang="en-US" dirty="0"/>
              <a:t>???</a:t>
            </a:r>
          </a:p>
          <a:p>
            <a:r>
              <a:rPr lang="en-US" dirty="0"/>
              <a:t>Profit!</a:t>
            </a:r>
          </a:p>
        </p:txBody>
      </p:sp>
    </p:spTree>
    <p:extLst>
      <p:ext uri="{BB962C8B-B14F-4D97-AF65-F5344CB8AC3E}">
        <p14:creationId xmlns:p14="http://schemas.microsoft.com/office/powerpoint/2010/main" val="256338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A5D6B-0F49-8847-9AA3-174511F6F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BBF203-FCAC-FB48-B3CB-9D3D57C6B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8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2596F5B-DE28-D34A-9407-7B440D264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4238127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Sounds great!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077200" cy="3394472"/>
          </a:xfrm>
        </p:spPr>
        <p:txBody>
          <a:bodyPr>
            <a:normAutofit/>
          </a:bodyPr>
          <a:lstStyle/>
          <a:p>
            <a:r>
              <a:rPr lang="en-US" dirty="0"/>
              <a:t>Since you decide what’s serialized, you can avoid sending things other clients don’t care about…</a:t>
            </a:r>
          </a:p>
          <a:p>
            <a:pPr lvl="1"/>
            <a:r>
              <a:rPr lang="en-US" dirty="0"/>
              <a:t>But what about things that don’t change often?</a:t>
            </a:r>
          </a:p>
          <a:p>
            <a:r>
              <a:rPr lang="en-US" dirty="0" err="1"/>
              <a:t>VariableDeltaSerializer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Only sends data that hasn’t changed since last tick!</a:t>
            </a:r>
          </a:p>
          <a:p>
            <a:pPr lvl="1"/>
            <a:r>
              <a:rPr lang="en-US" dirty="0"/>
              <a:t>More work now, less network throughput</a:t>
            </a:r>
          </a:p>
          <a:p>
            <a:r>
              <a:rPr lang="en-US" dirty="0"/>
              <a:t>Space-time tradeoff probably worth it…</a:t>
            </a:r>
          </a:p>
        </p:txBody>
      </p:sp>
    </p:spTree>
    <p:extLst>
      <p:ext uri="{BB962C8B-B14F-4D97-AF65-F5344CB8AC3E}">
        <p14:creationId xmlns:p14="http://schemas.microsoft.com/office/powerpoint/2010/main" val="383012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Sold!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Lobby system</a:t>
            </a:r>
          </a:p>
          <a:p>
            <a:r>
              <a:rPr lang="en-US" dirty="0"/>
              <a:t>“Fully connected mesh” host determination system</a:t>
            </a:r>
          </a:p>
          <a:p>
            <a:r>
              <a:rPr lang="en-US" dirty="0"/>
              <a:t>Authentication protocols</a:t>
            </a:r>
          </a:p>
          <a:p>
            <a:r>
              <a:rPr lang="en-US" dirty="0"/>
              <a:t>Team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!!! Voice chat !!!</a:t>
            </a:r>
          </a:p>
          <a:p>
            <a:r>
              <a:rPr lang="en-US" dirty="0"/>
              <a:t>SQLite3 databases</a:t>
            </a:r>
          </a:p>
          <a:p>
            <a:r>
              <a:rPr lang="en-US" dirty="0"/>
              <a:t>And so much more…</a:t>
            </a:r>
          </a:p>
        </p:txBody>
      </p:sp>
    </p:spTree>
    <p:extLst>
      <p:ext uri="{BB962C8B-B14F-4D97-AF65-F5344CB8AC3E}">
        <p14:creationId xmlns:p14="http://schemas.microsoft.com/office/powerpoint/2010/main" val="408875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RakNet</a:t>
            </a:r>
            <a:r>
              <a:rPr lang="en-US" dirty="0"/>
              <a:t> is a beast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Handles the nitty-gritty threads/sockets details for you</a:t>
            </a:r>
          </a:p>
          <a:p>
            <a:pPr lvl="1"/>
            <a:r>
              <a:rPr lang="en-US" dirty="0"/>
              <a:t>RM3 really simplifies the design process</a:t>
            </a:r>
          </a:p>
          <a:p>
            <a:pPr lvl="1"/>
            <a:r>
              <a:rPr lang="en-US" dirty="0"/>
              <a:t>Lets you focus more on engine design</a:t>
            </a:r>
          </a:p>
          <a:p>
            <a:pPr lvl="1"/>
            <a:r>
              <a:rPr lang="en-US" dirty="0"/>
              <a:t>Fast. 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A lot of setup required for RM3</a:t>
            </a:r>
          </a:p>
          <a:p>
            <a:pPr lvl="1"/>
            <a:r>
              <a:rPr lang="en-US" dirty="0"/>
              <a:t>You won’t learn as much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</p:txBody>
      </p:sp>
    </p:spTree>
    <p:extLst>
      <p:ext uri="{BB962C8B-B14F-4D97-AF65-F5344CB8AC3E}">
        <p14:creationId xmlns:p14="http://schemas.microsoft.com/office/powerpoint/2010/main" val="6355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Networking - </a:t>
            </a:r>
            <a:r>
              <a:rPr lang="en-US" dirty="0" err="1"/>
              <a:t>RakNet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40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A5D6B-0F49-8847-9AA3-174511F6F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BBF203-FCAC-FB48-B3CB-9D3D57C6B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8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2596F5B-DE28-D34A-9407-7B440D264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Advanced Graphics</a:t>
            </a:r>
          </a:p>
        </p:txBody>
      </p:sp>
    </p:spTree>
    <p:extLst>
      <p:ext uri="{BB962C8B-B14F-4D97-AF65-F5344CB8AC3E}">
        <p14:creationId xmlns:p14="http://schemas.microsoft.com/office/powerpoint/2010/main" val="1435606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 Graphics</a:t>
            </a:r>
          </a:p>
        </p:txBody>
      </p:sp>
    </p:spTree>
    <p:extLst>
      <p:ext uri="{BB962C8B-B14F-4D97-AF65-F5344CB8AC3E}">
        <p14:creationId xmlns:p14="http://schemas.microsoft.com/office/powerpoint/2010/main" val="333394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815"/>
            <a:ext cx="8229600" cy="857250"/>
          </a:xfrm>
        </p:spPr>
        <p:txBody>
          <a:bodyPr/>
          <a:lstStyle/>
          <a:p>
            <a:r>
              <a:rPr lang="en-US" dirty="0"/>
              <a:t>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7902"/>
            <a:ext cx="8153400" cy="3436721"/>
          </a:xfrm>
        </p:spPr>
        <p:txBody>
          <a:bodyPr>
            <a:normAutofit/>
          </a:bodyPr>
          <a:lstStyle/>
          <a:p>
            <a:r>
              <a:rPr lang="en-US" dirty="0"/>
              <a:t>What is a particle?</a:t>
            </a:r>
          </a:p>
          <a:p>
            <a:pPr lvl="1"/>
            <a:r>
              <a:rPr lang="en-US" dirty="0"/>
              <a:t>A particle is a tiny entity that is used in massive quantities to create a visually pleasing effect</a:t>
            </a:r>
          </a:p>
          <a:p>
            <a:pPr lvl="1"/>
            <a:r>
              <a:rPr lang="en-US" dirty="0"/>
              <a:t>Used to model effects like fire, liquids, hair, etc.</a:t>
            </a:r>
          </a:p>
          <a:p>
            <a:pPr lvl="1"/>
            <a:r>
              <a:rPr lang="en-US" dirty="0"/>
              <a:t>Conceptually old—first paper published in 1983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6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7902"/>
            <a:ext cx="4049198" cy="34367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makes particles look good?</a:t>
            </a:r>
          </a:p>
          <a:p>
            <a:r>
              <a:rPr lang="en-US" dirty="0"/>
              <a:t>Fade out or get smaller linearly over their lifespan</a:t>
            </a:r>
          </a:p>
          <a:p>
            <a:pPr lvl="1"/>
            <a:r>
              <a:rPr lang="en-US" dirty="0"/>
              <a:t>Once the particle is completely gone or transparent, it can be removed from the world</a:t>
            </a:r>
          </a:p>
          <a:p>
            <a:r>
              <a:rPr lang="en-US" dirty="0"/>
              <a:t>Adding some kind of randomness to how they move</a:t>
            </a:r>
          </a:p>
          <a:p>
            <a:pPr lvl="1"/>
            <a:r>
              <a:rPr lang="en-US" dirty="0"/>
              <a:t>Starting position, velocity, acceleration, color, size, shape</a:t>
            </a:r>
          </a:p>
        </p:txBody>
      </p:sp>
      <p:pic>
        <p:nvPicPr>
          <p:cNvPr id="2050" name="Picture 2" descr="http://darkzero.co.uk/asset/2009/08/Splo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1"/>
          <a:stretch/>
        </p:blipFill>
        <p:spPr bwMode="auto">
          <a:xfrm>
            <a:off x="5257800" y="1283257"/>
            <a:ext cx="3276600" cy="31172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50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7902"/>
            <a:ext cx="4049198" cy="343672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Particles are great</a:t>
            </a:r>
          </a:p>
          <a:p>
            <a:r>
              <a:rPr lang="en-US" dirty="0"/>
              <a:t>But they are very slow if not done correctly</a:t>
            </a:r>
          </a:p>
          <a:p>
            <a:r>
              <a:rPr lang="en-US" dirty="0"/>
              <a:t>Things that make them slow:</a:t>
            </a:r>
          </a:p>
          <a:p>
            <a:pPr lvl="1"/>
            <a:r>
              <a:rPr lang="en-US" dirty="0"/>
              <a:t>It’s a lot of information to tick</a:t>
            </a:r>
          </a:p>
          <a:p>
            <a:pPr lvl="1"/>
            <a:r>
              <a:rPr lang="en-US" dirty="0"/>
              <a:t>It’s a lot of information to draw</a:t>
            </a:r>
          </a:p>
          <a:p>
            <a:pPr lvl="1"/>
            <a:r>
              <a:rPr lang="en-US" dirty="0"/>
              <a:t>There are way too many of them to consider doing collision detection against each other</a:t>
            </a:r>
          </a:p>
          <a:p>
            <a:endParaRPr lang="en-US" dirty="0"/>
          </a:p>
        </p:txBody>
      </p:sp>
      <p:pic>
        <p:nvPicPr>
          <p:cNvPr id="1026" name="Picture 2" descr="http://static.giantbomb.com/uploads/original/0/1221/201195-2aj9nb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5" y="1768673"/>
            <a:ext cx="3730625" cy="20984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3229"/>
            <a:ext cx="4800600" cy="387072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shape should my particles be?</a:t>
            </a:r>
          </a:p>
          <a:p>
            <a:r>
              <a:rPr lang="en-US" dirty="0"/>
              <a:t>Sphere?</a:t>
            </a:r>
          </a:p>
          <a:p>
            <a:pPr lvl="1"/>
            <a:r>
              <a:rPr lang="en-US" dirty="0"/>
              <a:t>Is limited if you want transparent particles</a:t>
            </a:r>
          </a:p>
          <a:p>
            <a:pPr lvl="1"/>
            <a:r>
              <a:rPr lang="en-US" dirty="0"/>
              <a:t>Too many vertices</a:t>
            </a:r>
          </a:p>
          <a:p>
            <a:r>
              <a:rPr lang="en-US" dirty="0"/>
              <a:t>Quad!</a:t>
            </a:r>
          </a:p>
          <a:p>
            <a:pPr lvl="1"/>
            <a:r>
              <a:rPr lang="en-US" dirty="0"/>
              <a:t>Use a texture like this one</a:t>
            </a:r>
          </a:p>
          <a:p>
            <a:pPr lvl="1"/>
            <a:r>
              <a:rPr lang="en-US" dirty="0"/>
              <a:t>Rotate the quad to always face the camera</a:t>
            </a:r>
          </a:p>
          <a:p>
            <a:pPr lvl="1"/>
            <a:r>
              <a:rPr lang="en-US" dirty="0"/>
              <a:t>This texture has a black background and no alpha information</a:t>
            </a:r>
          </a:p>
          <a:p>
            <a:pPr lvl="2"/>
            <a:r>
              <a:rPr lang="en-US" dirty="0"/>
              <a:t>Use graphics-&gt;</a:t>
            </a:r>
            <a:r>
              <a:rPr lang="en-US" dirty="0" err="1"/>
              <a:t>enableBlendTest</a:t>
            </a:r>
            <a:r>
              <a:rPr lang="en-US" dirty="0"/>
              <a:t>(Graphics::BLEND_FUNC::ADD)</a:t>
            </a:r>
          </a:p>
          <a:p>
            <a:pPr lvl="2"/>
            <a:r>
              <a:rPr lang="en-US" dirty="0"/>
              <a:t>This says take all of the background, and add the color of this particle on top of it</a:t>
            </a:r>
          </a:p>
          <a:p>
            <a:pPr lvl="2"/>
            <a:r>
              <a:rPr lang="en-US" dirty="0"/>
              <a:t>Particles that are denser will appear brighter</a:t>
            </a:r>
          </a:p>
        </p:txBody>
      </p:sp>
      <p:pic>
        <p:nvPicPr>
          <p:cNvPr id="1028" name="Picture 4" descr="http://buildnewgames.com/assets/article/particle-systems/particleTex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48615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77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STRATEGIES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2871190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3229"/>
            <a:ext cx="8229600" cy="3870721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Reduce the amount of information in your particles</a:t>
            </a:r>
          </a:p>
          <a:p>
            <a:pPr lvl="1"/>
            <a:r>
              <a:rPr lang="en-US" dirty="0"/>
              <a:t>Vector3 position, Vector3 velocity</a:t>
            </a:r>
          </a:p>
          <a:p>
            <a:pPr lvl="1"/>
            <a:r>
              <a:rPr lang="en-US" dirty="0"/>
              <a:t>maybe some noise values to make them scatter</a:t>
            </a:r>
          </a:p>
          <a:p>
            <a:pPr lvl="1"/>
            <a:r>
              <a:rPr lang="en-US" dirty="0"/>
              <a:t>Less information to tick</a:t>
            </a:r>
          </a:p>
          <a:p>
            <a:r>
              <a:rPr lang="en-US" dirty="0"/>
              <a:t>Don’t make your particles </a:t>
            </a:r>
            <a:r>
              <a:rPr lang="en-US" dirty="0" err="1"/>
              <a:t>GameObjects</a:t>
            </a:r>
            <a:endParaRPr lang="en-US" dirty="0"/>
          </a:p>
          <a:p>
            <a:pPr lvl="1"/>
            <a:r>
              <a:rPr lang="en-US" dirty="0"/>
              <a:t>Keep them in a separate list so that you can tick and draw them all at once</a:t>
            </a:r>
          </a:p>
          <a:p>
            <a:pPr lvl="1"/>
            <a:r>
              <a:rPr lang="en-US" dirty="0"/>
              <a:t>Binding the particle texture once and then drawing all your particles without unbinding and rebinding the texture is a HUGE improvement</a:t>
            </a:r>
          </a:p>
          <a:p>
            <a:r>
              <a:rPr lang="en-US" dirty="0"/>
              <a:t>Use GL_TRIANGLE_STRIP instead of GL_TRIANGLES triangle strips to draw</a:t>
            </a:r>
          </a:p>
          <a:p>
            <a:pPr lvl="1"/>
            <a:r>
              <a:rPr lang="en-US" dirty="0"/>
              <a:t>Less data needs to be sent to the GPU with triangle strips</a:t>
            </a:r>
          </a:p>
          <a:p>
            <a:pPr lvl="1"/>
            <a:r>
              <a:rPr lang="en-US" dirty="0"/>
              <a:t>A particle is just a quad, so you only have 4 vertices vs 6 vertices</a:t>
            </a:r>
          </a:p>
          <a:p>
            <a:r>
              <a:rPr lang="en-US" dirty="0"/>
              <a:t>Don’t collide them with each other</a:t>
            </a:r>
          </a:p>
          <a:p>
            <a:pPr lvl="1"/>
            <a:r>
              <a:rPr lang="en-US" dirty="0"/>
              <a:t>If you must have your particles collide, have them collide only with entities or terrain, not with each other</a:t>
            </a:r>
          </a:p>
          <a:p>
            <a:pPr lvl="1"/>
            <a:r>
              <a:rPr lang="en-US" dirty="0"/>
              <a:t>This means they also don’t need a shape, so they take up less space</a:t>
            </a:r>
          </a:p>
          <a:p>
            <a:r>
              <a:rPr lang="en-US" dirty="0"/>
              <a:t>Keep them in an old-fashioned C-style array</a:t>
            </a:r>
          </a:p>
          <a:p>
            <a:pPr lvl="1"/>
            <a:r>
              <a:rPr lang="en-US" dirty="0"/>
              <a:t>This limits the number of particles you can have (which is probably a good thing)</a:t>
            </a:r>
          </a:p>
          <a:p>
            <a:pPr lvl="1"/>
            <a:r>
              <a:rPr lang="en-US" dirty="0"/>
              <a:t>Keeps all the memory contiguous</a:t>
            </a:r>
          </a:p>
          <a:p>
            <a:pPr lvl="1"/>
            <a:r>
              <a:rPr lang="en-US" dirty="0"/>
              <a:t>Once you are trying to allocate more particles than you have room for, the oldest ones are kicked out first</a:t>
            </a:r>
          </a:p>
          <a:p>
            <a:r>
              <a:rPr lang="en-US" dirty="0"/>
              <a:t>Tick them in your draw loop</a:t>
            </a:r>
          </a:p>
          <a:p>
            <a:pPr lvl="1"/>
            <a:r>
              <a:rPr lang="en-US" dirty="0"/>
              <a:t>Only having to iterate over them once</a:t>
            </a:r>
          </a:p>
          <a:p>
            <a:r>
              <a:rPr lang="en-US" dirty="0"/>
              <a:t>Do them on the GPU (see CS 1230 lab)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Deferred Lighting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 Graphics</a:t>
            </a:r>
          </a:p>
        </p:txBody>
      </p:sp>
    </p:spTree>
    <p:extLst>
      <p:ext uri="{BB962C8B-B14F-4D97-AF65-F5344CB8AC3E}">
        <p14:creationId xmlns:p14="http://schemas.microsoft.com/office/powerpoint/2010/main" val="2980368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Per-vertex lighting is ugly</a:t>
            </a:r>
          </a:p>
          <a:p>
            <a:pPr lvl="1"/>
            <a:r>
              <a:rPr lang="en-US" dirty="0"/>
              <a:t>Can increase number of vertices, but this requires lots of extra memory</a:t>
            </a:r>
          </a:p>
          <a:p>
            <a:r>
              <a:rPr lang="en-US" dirty="0"/>
              <a:t>Per-pixel lighting looks a lot better</a:t>
            </a:r>
          </a:p>
          <a:p>
            <a:pPr lvl="1"/>
            <a:r>
              <a:rPr lang="en-US" dirty="0"/>
              <a:t>But is much slower than per-vertex, must calculate lighting equation for each </a:t>
            </a:r>
            <a:r>
              <a:rPr lang="en-US" b="1" dirty="0"/>
              <a:t>pixel</a:t>
            </a:r>
            <a:r>
              <a:rPr lang="en-US" dirty="0"/>
              <a:t> instead of each </a:t>
            </a:r>
            <a:r>
              <a:rPr lang="en-US" b="1" dirty="0"/>
              <a:t>vertex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Naïve implementation has many wasted calculations</a:t>
            </a:r>
          </a:p>
          <a:p>
            <a:pPr lvl="2"/>
            <a:r>
              <a:rPr lang="en-US" dirty="0"/>
              <a:t>Calculates lighting on pixels that are later overwritten by a closer triangle</a:t>
            </a:r>
          </a:p>
          <a:p>
            <a:r>
              <a:rPr lang="en-US" dirty="0"/>
              <a:t>Deferred lighting removes most of the wasted calculations and provides further optimizations</a:t>
            </a:r>
          </a:p>
          <a:p>
            <a:r>
              <a:rPr lang="en-US" dirty="0"/>
              <a:t>Deferred lighting is an optimization, not a lighting model. You still have to choose a lighting model (for example </a:t>
            </a:r>
            <a:r>
              <a:rPr lang="en-US" dirty="0" err="1">
                <a:hlinkClick r:id="rId2"/>
              </a:rPr>
              <a:t>Phong</a:t>
            </a:r>
            <a:r>
              <a:rPr lang="en-US" dirty="0">
                <a:hlinkClick r:id="rId2"/>
              </a:rPr>
              <a:t> Lighting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1026" name="Picture 2" descr="http://www.cgchannel.com/wp-content/uploads/2010/11/ligh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75" y="86943"/>
            <a:ext cx="2624026" cy="13120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06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How can we avoid wasted calculations?</a:t>
            </a:r>
          </a:p>
          <a:p>
            <a:pPr lvl="1"/>
            <a:r>
              <a:rPr lang="en-US" dirty="0"/>
              <a:t>Only calculate lighting once for each pixel</a:t>
            </a:r>
          </a:p>
          <a:p>
            <a:pPr lvl="1"/>
            <a:r>
              <a:rPr lang="en-US" dirty="0"/>
              <a:t>But the fragment shader has no way of knowing if the value it is calculating will be the final value for that pixel</a:t>
            </a:r>
          </a:p>
          <a:p>
            <a:pPr lvl="1"/>
            <a:r>
              <a:rPr lang="en-US" dirty="0"/>
              <a:t>Solution: Multiple passes</a:t>
            </a:r>
          </a:p>
          <a:p>
            <a:r>
              <a:rPr lang="en-US" dirty="0"/>
              <a:t>First pass</a:t>
            </a:r>
          </a:p>
          <a:p>
            <a:pPr lvl="1"/>
            <a:r>
              <a:rPr lang="en-US" dirty="0"/>
              <a:t>Render geometry and keep track of data necessary to calculate lighting</a:t>
            </a:r>
          </a:p>
          <a:p>
            <a:r>
              <a:rPr lang="en-US" dirty="0"/>
              <a:t>Second pass</a:t>
            </a:r>
          </a:p>
          <a:p>
            <a:pPr lvl="1"/>
            <a:r>
              <a:rPr lang="en-US" dirty="0"/>
              <a:t>Calculate diffuse and specular values that are independent of material</a:t>
            </a:r>
          </a:p>
          <a:p>
            <a:r>
              <a:rPr lang="en-US" dirty="0"/>
              <a:t>Third Pass</a:t>
            </a:r>
          </a:p>
          <a:p>
            <a:pPr lvl="1"/>
            <a:r>
              <a:rPr lang="en-US" dirty="0"/>
              <a:t>Combine diffuse/specular from second pass with geometry and material (Object color for example) to complete lighting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4025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A “pass” just means generating a texture (or multiple textures).</a:t>
            </a:r>
          </a:p>
          <a:p>
            <a:r>
              <a:rPr lang="en-US" dirty="0"/>
              <a:t>Use framebuffer objects (FBOs) to group textures</a:t>
            </a:r>
          </a:p>
          <a:p>
            <a:pPr lvl="1"/>
            <a:r>
              <a:rPr lang="en-US" dirty="0"/>
              <a:t>FBOs are basically a collection of textures</a:t>
            </a:r>
          </a:p>
          <a:p>
            <a:pPr lvl="1"/>
            <a:r>
              <a:rPr lang="en-US" dirty="0"/>
              <a:t>The FBO allows you to write to these textures (instead of writing to the screen)</a:t>
            </a:r>
          </a:p>
          <a:p>
            <a:pPr lvl="1"/>
            <a:r>
              <a:rPr lang="en-US" dirty="0"/>
              <a:t>Default framebuffer is the screen</a:t>
            </a:r>
          </a:p>
          <a:p>
            <a:pPr lvl="2"/>
            <a:r>
              <a:rPr lang="en-US" dirty="0">
                <a:latin typeface="+mj-lt"/>
              </a:rPr>
              <a:t>graphics-&gt;</a:t>
            </a:r>
            <a:r>
              <a:rPr lang="en-US" dirty="0" err="1">
                <a:latin typeface="+mj-lt"/>
              </a:rPr>
              <a:t>setDefaultFramebuffer</a:t>
            </a:r>
            <a:r>
              <a:rPr lang="en-US" dirty="0">
                <a:latin typeface="+mj-lt"/>
              </a:rPr>
              <a:t>();</a:t>
            </a:r>
          </a:p>
          <a:p>
            <a:pPr lvl="1"/>
            <a:r>
              <a:rPr lang="en-US" dirty="0"/>
              <a:t>Look at FBO class methods</a:t>
            </a:r>
          </a:p>
          <a:p>
            <a:pPr lvl="2"/>
            <a:r>
              <a:rPr lang="en-US" dirty="0"/>
              <a:t>constructor</a:t>
            </a:r>
          </a:p>
          <a:p>
            <a:pPr lvl="2"/>
            <a:r>
              <a:rPr lang="en-US" dirty="0"/>
              <a:t>bind (sets framebuffer as active)</a:t>
            </a:r>
          </a:p>
          <a:p>
            <a:pPr lvl="2"/>
            <a:r>
              <a:rPr lang="en-US" dirty="0" err="1"/>
              <a:t>getColorAttachment</a:t>
            </a:r>
            <a:r>
              <a:rPr lang="en-US" dirty="0"/>
              <a:t> (gets texture for one of the framebuffer’s color attachments)</a:t>
            </a:r>
          </a:p>
          <a:p>
            <a:pPr lvl="1"/>
            <a:r>
              <a:rPr lang="en-US" dirty="0"/>
              <a:t>And Graphics methods</a:t>
            </a:r>
          </a:p>
          <a:p>
            <a:pPr lvl="2"/>
            <a:r>
              <a:rPr lang="en-US" dirty="0" err="1"/>
              <a:t>addFramebuffer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setFramebuffer</a:t>
            </a:r>
            <a:endParaRPr lang="en-US" dirty="0">
              <a:latin typeface="+mj-lt"/>
            </a:endParaRP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First pass writes to “Texture1” (using “FBO1”)</a:t>
            </a:r>
          </a:p>
          <a:p>
            <a:pPr lvl="1"/>
            <a:r>
              <a:rPr lang="en-US" dirty="0"/>
              <a:t>Second pass reads from “Texture1” and writes to “Texture2” (using “FBO2”)</a:t>
            </a:r>
          </a:p>
          <a:p>
            <a:pPr lvl="1"/>
            <a:r>
              <a:rPr lang="en-US" dirty="0"/>
              <a:t>Third pass reads from “Texture2” and writes to the screen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Passes</a:t>
            </a:r>
          </a:p>
        </p:txBody>
      </p:sp>
    </p:spTree>
    <p:extLst>
      <p:ext uri="{BB962C8B-B14F-4D97-AF65-F5344CB8AC3E}">
        <p14:creationId xmlns:p14="http://schemas.microsoft.com/office/powerpoint/2010/main" val="50508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Takes in all our geometry as input</a:t>
            </a:r>
          </a:p>
          <a:p>
            <a:pPr lvl="1"/>
            <a:r>
              <a:rPr lang="en-US" sz="1800" dirty="0"/>
              <a:t>Doesn’t need material properties (ex. textures)</a:t>
            </a:r>
          </a:p>
          <a:p>
            <a:pPr lvl="1"/>
            <a:r>
              <a:rPr lang="en-US" sz="1800" dirty="0"/>
              <a:t>This just means you need to draw everything in the scene using your first pass shader</a:t>
            </a:r>
          </a:p>
          <a:p>
            <a:r>
              <a:rPr lang="en-US" sz="2000" dirty="0"/>
              <a:t>It outputs exactly the information we need </a:t>
            </a:r>
            <a:br>
              <a:rPr lang="en-US" sz="2000" dirty="0"/>
            </a:br>
            <a:r>
              <a:rPr lang="en-US" sz="2000" dirty="0"/>
              <a:t>to calculate lighting</a:t>
            </a:r>
          </a:p>
          <a:p>
            <a:pPr lvl="1"/>
            <a:r>
              <a:rPr lang="en-US" sz="1800" dirty="0" err="1"/>
              <a:t>Normals</a:t>
            </a:r>
            <a:endParaRPr lang="en-US" sz="1800" dirty="0"/>
          </a:p>
          <a:p>
            <a:pPr lvl="1"/>
            <a:r>
              <a:rPr lang="en-US" sz="1800" dirty="0"/>
              <a:t>Positions </a:t>
            </a:r>
          </a:p>
          <a:p>
            <a:pPr lvl="1"/>
            <a:r>
              <a:rPr lang="en-US" sz="1800" dirty="0"/>
              <a:t>Shininess – store as alpha channel of normal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Pass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343150"/>
            <a:ext cx="3200400" cy="24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7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400800" y="1041083"/>
            <a:ext cx="2667000" cy="4045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49"/>
            <a:ext cx="5969358" cy="371475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Takes in </a:t>
            </a:r>
            <a:r>
              <a:rPr lang="en-US" dirty="0" err="1"/>
              <a:t>normals</a:t>
            </a:r>
            <a:r>
              <a:rPr lang="en-US" dirty="0"/>
              <a:t>, shininess and positions from first pass and light data</a:t>
            </a:r>
          </a:p>
          <a:p>
            <a:r>
              <a:rPr lang="en-US" dirty="0"/>
              <a:t>Outputs diffuse and specular light contributions</a:t>
            </a:r>
          </a:p>
          <a:p>
            <a:pPr lvl="1"/>
            <a:r>
              <a:rPr lang="en-US" dirty="0"/>
              <a:t>Can save space by rendering to a single texture and storing specular contribution as alpha (but we only get monochromatic specular highlights)</a:t>
            </a:r>
          </a:p>
          <a:p>
            <a:pPr lvl="1"/>
            <a:r>
              <a:rPr lang="en-US" dirty="0"/>
              <a:t>Or render diffuse and specular to separate textures</a:t>
            </a:r>
          </a:p>
          <a:p>
            <a:r>
              <a:rPr lang="en-US" dirty="0"/>
              <a:t>How do we send light data to GPU?</a:t>
            </a:r>
          </a:p>
          <a:p>
            <a:pPr lvl="1"/>
            <a:r>
              <a:rPr lang="en-US" dirty="0"/>
              <a:t>For each light:</a:t>
            </a:r>
          </a:p>
          <a:p>
            <a:pPr lvl="2"/>
            <a:r>
              <a:rPr lang="en-US" dirty="0"/>
              <a:t>Set necessary uniforms (position, direction, color, etc…)</a:t>
            </a:r>
          </a:p>
          <a:p>
            <a:pPr lvl="2"/>
            <a:r>
              <a:rPr lang="en-US" dirty="0"/>
              <a:t>Naïve: render full-screen quad to run the fragment shader on each pixel</a:t>
            </a:r>
          </a:p>
          <a:p>
            <a:pPr lvl="3"/>
            <a:r>
              <a:rPr lang="en-US" dirty="0"/>
              <a:t>Can do better, see slide 10</a:t>
            </a:r>
          </a:p>
          <a:p>
            <a:pPr lvl="1"/>
            <a:r>
              <a:rPr lang="en-US" dirty="0"/>
              <a:t>But each light would overwrite data from previous light</a:t>
            </a:r>
          </a:p>
          <a:p>
            <a:pPr lvl="2"/>
            <a:r>
              <a:rPr lang="en-US" dirty="0"/>
              <a:t>Solution: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graphics-&gt;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enableBlendTest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(Graphics::BLEND_FUNC:ADD) </a:t>
            </a:r>
            <a:r>
              <a:rPr lang="en-US"/>
              <a:t>for </a:t>
            </a:r>
            <a:r>
              <a:rPr lang="en-US" dirty="0"/>
              <a:t>additive blending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 Pass (1/2)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7" t="26411" r="24334" b="30253"/>
          <a:stretch/>
        </p:blipFill>
        <p:spPr>
          <a:xfrm>
            <a:off x="6634582" y="1577294"/>
            <a:ext cx="1980705" cy="145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6" t="36042" r="30445" b="28519"/>
          <a:stretch/>
        </p:blipFill>
        <p:spPr>
          <a:xfrm>
            <a:off x="6705600" y="3634360"/>
            <a:ext cx="1980705" cy="1451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553200" y="1143315"/>
                <a:ext cx="2519781" cy="394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Diffuse: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𝑙𝑖𝑔h𝑡𝐶𝑜𝑙𝑜𝑟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1143315"/>
                <a:ext cx="2519781" cy="394723"/>
              </a:xfrm>
              <a:prstGeom prst="rect">
                <a:avLst/>
              </a:prstGeom>
              <a:blipFill rotWithShape="0">
                <a:blip r:embed="rId6"/>
                <a:stretch>
                  <a:fillRect l="-1211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92602" y="3230946"/>
                <a:ext cx="2836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Specular: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⃑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𝑙𝑖𝑔h𝑡𝐶𝑜𝑙𝑜𝑟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602" y="3230946"/>
                <a:ext cx="2836917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129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2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95350"/>
            <a:ext cx="9144000" cy="378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 Pass (2/2)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4925" y="4314876"/>
            <a:ext cx="145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02907" y="4314876"/>
            <a:ext cx="153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Specular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5" y="1087943"/>
            <a:ext cx="4408190" cy="3226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96" y="1087943"/>
            <a:ext cx="4408190" cy="32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15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5521925" cy="36004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Takes in diffuse and specular contribution from second pass and geometry, textures, etc… (whatever we need to calculate object’s diffuse color)</a:t>
            </a:r>
          </a:p>
          <a:p>
            <a:r>
              <a:rPr lang="en-US" dirty="0"/>
              <a:t>Render the scene again, this time applying any materials and finishing the lighting equation (i.e. finish calculating diffuse and specular term and add ambient + diffuse + specular)</a:t>
            </a:r>
          </a:p>
          <a:p>
            <a:r>
              <a:rPr lang="en-US" dirty="0"/>
              <a:t>Output is our final lit scene which goes to the screen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Third Pass (1/2)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003" y="1081116"/>
            <a:ext cx="2764955" cy="2024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003" y="3158309"/>
            <a:ext cx="2771314" cy="18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8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Third Pass (2/2)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8" y="971550"/>
            <a:ext cx="1292274" cy="1000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10" y="1992573"/>
            <a:ext cx="3410846" cy="26407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30" y="971550"/>
            <a:ext cx="1292274" cy="10005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22" y="904949"/>
            <a:ext cx="4815648" cy="372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67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Illusion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players are playing in real-time on the same machine</a:t>
            </a:r>
          </a:p>
          <a:p>
            <a:r>
              <a:rPr lang="en-US" dirty="0"/>
              <a:t>But of course this isn’t possible</a:t>
            </a:r>
          </a:p>
          <a:p>
            <a:r>
              <a:rPr lang="en-US" dirty="0"/>
              <a:t>We need to emulate this as much as possible</a:t>
            </a:r>
          </a:p>
        </p:txBody>
      </p:sp>
      <p:pic>
        <p:nvPicPr>
          <p:cNvPr id="36868" name="Picture 4" descr="http://images2.wikia.nocookie.net/__cb20120304160331/clubpenguin/images/7/7c/Hangout5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311636"/>
            <a:ext cx="4038600" cy="31711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13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Instead of calculating lighting on every pixel for every light, calculate lighting on only the subset of pixels that a light can possibly affect.</a:t>
            </a:r>
          </a:p>
          <a:p>
            <a:r>
              <a:rPr lang="en-US" dirty="0"/>
              <a:t>Restrict the lighting calculations to the geometric shape that represents the volume of the light. In the second pass render this 3D shape instead of a full-screen quad.</a:t>
            </a:r>
          </a:p>
          <a:p>
            <a:pPr lvl="1"/>
            <a:r>
              <a:rPr lang="en-US" dirty="0"/>
              <a:t>Point light: sphere (radius usually based on attenuation)</a:t>
            </a:r>
          </a:p>
          <a:p>
            <a:pPr lvl="1"/>
            <a:r>
              <a:rPr lang="en-US" dirty="0"/>
              <a:t>Spot light: cone </a:t>
            </a:r>
          </a:p>
          <a:p>
            <a:pPr lvl="1"/>
            <a:r>
              <a:rPr lang="en-US" dirty="0"/>
              <a:t>Directional light: full-screen quad</a:t>
            </a:r>
          </a:p>
          <a:p>
            <a:r>
              <a:rPr lang="en-US" dirty="0"/>
              <a:t>What if the camera is inside the shape of the light?</a:t>
            </a:r>
          </a:p>
          <a:p>
            <a:pPr lvl="1"/>
            <a:r>
              <a:rPr lang="en-US" dirty="0"/>
              <a:t>Represent light as a full-screen quad</a:t>
            </a:r>
          </a:p>
          <a:p>
            <a:r>
              <a:rPr lang="en-US" dirty="0"/>
              <a:t>We will still have some wasted calculations, but this is much better (especially for small lights).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Optimizations</a:t>
            </a:r>
          </a:p>
        </p:txBody>
      </p:sp>
    </p:spTree>
    <p:extLst>
      <p:ext uri="{BB962C8B-B14F-4D97-AF65-F5344CB8AC3E}">
        <p14:creationId xmlns:p14="http://schemas.microsoft.com/office/powerpoint/2010/main" val="421183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832" y="1241947"/>
            <a:ext cx="4369485" cy="3382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5" y="1241947"/>
            <a:ext cx="4369487" cy="33829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4521" y="865538"/>
            <a:ext cx="373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the light is represented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83369" y="865538"/>
            <a:ext cx="292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visualized in scene</a:t>
            </a:r>
          </a:p>
        </p:txBody>
      </p:sp>
    </p:spTree>
    <p:extLst>
      <p:ext uri="{BB962C8B-B14F-4D97-AF65-F5344CB8AC3E}">
        <p14:creationId xmlns:p14="http://schemas.microsoft.com/office/powerpoint/2010/main" val="3656753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54" y="3224717"/>
            <a:ext cx="2064786" cy="15114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128" y="1261340"/>
            <a:ext cx="4689747" cy="3433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54" y="1401976"/>
            <a:ext cx="2064786" cy="15114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9656" y="979534"/>
            <a:ext cx="236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Diffuse contribution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8269" y="2899816"/>
            <a:ext cx="266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of lights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3665" y="859810"/>
            <a:ext cx="375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scene</a:t>
            </a:r>
          </a:p>
        </p:txBody>
      </p:sp>
    </p:spTree>
    <p:extLst>
      <p:ext uri="{BB962C8B-B14F-4D97-AF65-F5344CB8AC3E}">
        <p14:creationId xmlns:p14="http://schemas.microsoft.com/office/powerpoint/2010/main" val="372534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second pass needs to know the position of each pixel in world space</a:t>
            </a:r>
          </a:p>
          <a:p>
            <a:pPr lvl="1"/>
            <a:r>
              <a:rPr lang="en-US" dirty="0"/>
              <a:t>Our first pass shader can easily write this position to a texture</a:t>
            </a:r>
          </a:p>
          <a:p>
            <a:r>
              <a:rPr lang="en-US" dirty="0"/>
              <a:t>Doing this uses an extra texture (i.e. twice as much memory)</a:t>
            </a:r>
          </a:p>
          <a:p>
            <a:r>
              <a:rPr lang="en-US" dirty="0"/>
              <a:t>Instead, can use the depth buffer from the first pass. </a:t>
            </a:r>
          </a:p>
          <a:p>
            <a:pPr lvl="1"/>
            <a:r>
              <a:rPr lang="en-US" dirty="0"/>
              <a:t>First pass already uses a depth buffer, so we don’t need any additional space.</a:t>
            </a:r>
          </a:p>
          <a:p>
            <a:r>
              <a:rPr lang="en-US" dirty="0"/>
              <a:t>Depth buffer has  z value from 0 to 1 for each pixel in screen space (convert x/y to screen space based on width/height).</a:t>
            </a:r>
          </a:p>
          <a:p>
            <a:r>
              <a:rPr lang="en-US" dirty="0"/>
              <a:t>Use the (</a:t>
            </a:r>
            <a:r>
              <a:rPr lang="en-US" dirty="0" err="1"/>
              <a:t>x,y,z</a:t>
            </a:r>
            <a:r>
              <a:rPr lang="en-US" dirty="0"/>
              <a:t>) triplet in screen space and the inverse projection and view matrices to transform to world space.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Optimizations</a:t>
            </a:r>
          </a:p>
        </p:txBody>
      </p:sp>
    </p:spTree>
    <p:extLst>
      <p:ext uri="{BB962C8B-B14F-4D97-AF65-F5344CB8AC3E}">
        <p14:creationId xmlns:p14="http://schemas.microsoft.com/office/powerpoint/2010/main" val="290574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Deferred shading is another method for speeding up per-pixel lighting, almost the same as deferred lighting.</a:t>
            </a:r>
          </a:p>
          <a:p>
            <a:pPr lvl="1"/>
            <a:r>
              <a:rPr lang="en-US" dirty="0"/>
              <a:t>Note that the word “shading” here doesn’t refer to interpolating lighting values, its just the name of this technique</a:t>
            </a:r>
          </a:p>
          <a:p>
            <a:r>
              <a:rPr lang="en-US" dirty="0"/>
              <a:t>Uses only 2 passes</a:t>
            </a:r>
          </a:p>
          <a:p>
            <a:pPr lvl="1"/>
            <a:r>
              <a:rPr lang="en-US" dirty="0"/>
              <a:t>First pass renders geometry storing </a:t>
            </a:r>
            <a:r>
              <a:rPr lang="en-US" dirty="0" err="1"/>
              <a:t>normals</a:t>
            </a:r>
            <a:r>
              <a:rPr lang="en-US" dirty="0"/>
              <a:t> as in deferred lighting, but also stores all material properties (diffuse color, for example) in one or more additional textures</a:t>
            </a:r>
          </a:p>
          <a:p>
            <a:pPr lvl="1"/>
            <a:r>
              <a:rPr lang="en-US" dirty="0"/>
              <a:t>Second pass calculates lighting and uses material properties to calculate final pixel color</a:t>
            </a:r>
          </a:p>
          <a:p>
            <a:r>
              <a:rPr lang="en-US" dirty="0"/>
              <a:t>Pros: Less computation (don’t need to render the scene twice)</a:t>
            </a:r>
          </a:p>
          <a:p>
            <a:r>
              <a:rPr lang="en-US" dirty="0"/>
              <a:t>Cons: Uses more memory and bandwidth (passing extra textures around)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Deferred Shading</a:t>
            </a:r>
          </a:p>
        </p:txBody>
      </p:sp>
    </p:spTree>
    <p:extLst>
      <p:ext uri="{BB962C8B-B14F-4D97-AF65-F5344CB8AC3E}">
        <p14:creationId xmlns:p14="http://schemas.microsoft.com/office/powerpoint/2010/main" val="238290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Deferred Lighting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Render </a:t>
            </a:r>
            <a:r>
              <a:rPr lang="en-US" dirty="0" err="1"/>
              <a:t>normals</a:t>
            </a:r>
            <a:r>
              <a:rPr lang="en-US" dirty="0"/>
              <a:t>, positions, and shininess to textures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Calculate diffuse and specular contributions for every light and output to textures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Render scene again using diffuse/specular light data to calculate final pixel color (according to lighting model)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Deferred Shading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Render </a:t>
            </a:r>
            <a:r>
              <a:rPr lang="en-US" dirty="0" err="1"/>
              <a:t>normals</a:t>
            </a:r>
            <a:r>
              <a:rPr lang="en-US" dirty="0"/>
              <a:t>, positions, shininess, and material properties to textures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Calculate lighting for every light and combine with material properties to output final pixel color</a:t>
            </a:r>
          </a:p>
        </p:txBody>
      </p:sp>
    </p:spTree>
    <p:extLst>
      <p:ext uri="{BB962C8B-B14F-4D97-AF65-F5344CB8AC3E}">
        <p14:creationId xmlns:p14="http://schemas.microsoft.com/office/powerpoint/2010/main" val="1321030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94335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Can’t easily handle transparency (this is a generic issue with z-buffer rendering techniques)</a:t>
            </a:r>
          </a:p>
          <a:p>
            <a:r>
              <a:rPr lang="en-US" dirty="0"/>
              <a:t>Solutions:</a:t>
            </a:r>
          </a:p>
          <a:p>
            <a:pPr lvl="1"/>
            <a:r>
              <a:rPr lang="en-US" dirty="0"/>
              <a:t>Naïve: Sort transparent objects by distance</a:t>
            </a:r>
          </a:p>
          <a:p>
            <a:pPr lvl="2"/>
            <a:r>
              <a:rPr lang="en-US" dirty="0"/>
              <a:t>Slow</a:t>
            </a:r>
          </a:p>
          <a:p>
            <a:pPr lvl="2"/>
            <a:r>
              <a:rPr lang="en-US" dirty="0"/>
              <a:t>Can’t handle intersecting transparent objects</a:t>
            </a:r>
          </a:p>
          <a:p>
            <a:pPr lvl="1"/>
            <a:r>
              <a:rPr lang="en-US" dirty="0">
                <a:hlinkClick r:id="rId2"/>
              </a:rPr>
              <a:t>Order-independent transparency</a:t>
            </a:r>
            <a:r>
              <a:rPr lang="en-US" dirty="0"/>
              <a:t>: Depth peeling</a:t>
            </a:r>
          </a:p>
          <a:p>
            <a:pPr lvl="1"/>
            <a:r>
              <a:rPr lang="en-US" dirty="0"/>
              <a:t>Use forward-rendering for transparent objects</a:t>
            </a:r>
          </a:p>
          <a:p>
            <a:pPr lvl="2"/>
            <a:r>
              <a:rPr lang="en-US" dirty="0"/>
              <a:t>Forward-rendering is the standard rendering pipeline that you’ve been using</a:t>
            </a:r>
          </a:p>
          <a:p>
            <a:r>
              <a:rPr lang="en-US" dirty="0"/>
              <a:t>Can’t use traditional anti-aliasing techniques</a:t>
            </a:r>
          </a:p>
          <a:p>
            <a:pPr lvl="1"/>
            <a:r>
              <a:rPr lang="en-US" dirty="0"/>
              <a:t>MSAA (</a:t>
            </a:r>
            <a:r>
              <a:rPr lang="en-US" dirty="0" err="1"/>
              <a:t>Multisample</a:t>
            </a:r>
            <a:r>
              <a:rPr lang="en-US" dirty="0"/>
              <a:t> anti-aliasing), one of the most common AA techniques, doesn’t work at all with deferred lighting</a:t>
            </a:r>
          </a:p>
          <a:p>
            <a:pPr lvl="1"/>
            <a:r>
              <a:rPr lang="en-US" dirty="0"/>
              <a:t>Usually use some sort of screen-space anti-aliasing instead (FXAA, TSAA, MLAA, SMAA)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Disadvantages of Deferred Rendering</a:t>
            </a:r>
          </a:p>
        </p:txBody>
      </p:sp>
    </p:spTree>
    <p:extLst>
      <p:ext uri="{BB962C8B-B14F-4D97-AF65-F5344CB8AC3E}">
        <p14:creationId xmlns:p14="http://schemas.microsoft.com/office/powerpoint/2010/main" val="75977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Volumetric effects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 Graphics</a:t>
            </a:r>
          </a:p>
        </p:txBody>
      </p:sp>
    </p:spTree>
    <p:extLst>
      <p:ext uri="{BB962C8B-B14F-4D97-AF65-F5344CB8AC3E}">
        <p14:creationId xmlns:p14="http://schemas.microsoft.com/office/powerpoint/2010/main" val="8456338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Volumetric Effects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Volumetric glow (fake scattering)</a:t>
            </a:r>
          </a:p>
        </p:txBody>
      </p:sp>
      <p:sp>
        <p:nvSpPr>
          <p:cNvPr id="73" name="Shape 73"/>
          <p:cNvSpPr/>
          <p:nvPr/>
        </p:nvSpPr>
        <p:spPr>
          <a:xfrm>
            <a:off x="1813066" y="2109690"/>
            <a:ext cx="5517869" cy="258737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54479313"/>
      </p:ext>
    </p:extLst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Volumetric Effects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Volumetric glow (fake scattering)</a:t>
            </a:r>
          </a:p>
          <a:p>
            <a:pPr lvl="1"/>
            <a:r>
              <a:rPr lang="en-US" dirty="0"/>
              <a:t>Blend glow color over every pixel</a:t>
            </a:r>
          </a:p>
          <a:p>
            <a:pPr lvl="1"/>
            <a:r>
              <a:rPr lang="en-US" dirty="0"/>
              <a:t>Fade off using closest distance from light source to line segment starting from eye and ending at object under pixel</a:t>
            </a:r>
          </a:p>
          <a:p>
            <a:pPr lvl="1"/>
            <a:r>
              <a:rPr lang="en-US" dirty="0"/>
              <a:t>Requires deferred shading for position of object</a:t>
            </a:r>
          </a:p>
          <a:p>
            <a:pPr lvl="0"/>
            <a:r>
              <a:rPr lang="en-US" dirty="0"/>
              <a:t>Rendering to entire screen is expensive</a:t>
            </a:r>
          </a:p>
          <a:p>
            <a:pPr lvl="1"/>
            <a:r>
              <a:rPr lang="en-US" dirty="0"/>
              <a:t>Fade off to zero at some radius</a:t>
            </a:r>
          </a:p>
          <a:p>
            <a:pPr lvl="1"/>
            <a:r>
              <a:rPr lang="en-US" dirty="0"/>
              <a:t>Only need to draw pixels within that radius in world space, will be cheap for a far away effect</a:t>
            </a:r>
          </a:p>
          <a:p>
            <a:pPr lvl="1"/>
            <a:r>
              <a:rPr lang="en-US" dirty="0"/>
              <a:t>Render using inside-out sphere with that radius</a:t>
            </a:r>
          </a:p>
        </p:txBody>
      </p:sp>
    </p:spTree>
    <p:extLst>
      <p:ext uri="{BB962C8B-B14F-4D97-AF65-F5344CB8AC3E}">
        <p14:creationId xmlns:p14="http://schemas.microsoft.com/office/powerpoint/2010/main" val="35611117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Illusion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the player should see:</a:t>
            </a:r>
          </a:p>
          <a:p>
            <a:pPr lvl="1"/>
            <a:r>
              <a:rPr lang="en-US" dirty="0"/>
              <a:t>Consistent game state</a:t>
            </a:r>
          </a:p>
          <a:p>
            <a:pPr lvl="1"/>
            <a:r>
              <a:rPr lang="en-US" dirty="0"/>
              <a:t>Responsive controls</a:t>
            </a:r>
          </a:p>
          <a:p>
            <a:pPr lvl="1"/>
            <a:r>
              <a:rPr lang="en-US" dirty="0"/>
              <a:t>Difficult to cheat</a:t>
            </a:r>
          </a:p>
          <a:p>
            <a:r>
              <a:rPr lang="en-US" dirty="0"/>
              <a:t>Things working against us:</a:t>
            </a:r>
          </a:p>
          <a:p>
            <a:pPr lvl="1"/>
            <a:r>
              <a:rPr lang="en-US" dirty="0"/>
              <a:t>Game state &gt; bandwidth</a:t>
            </a:r>
          </a:p>
          <a:p>
            <a:pPr lvl="1"/>
            <a:r>
              <a:rPr lang="en-US" dirty="0"/>
              <a:t>Variable or high latency</a:t>
            </a:r>
          </a:p>
          <a:p>
            <a:pPr lvl="1"/>
            <a:r>
              <a:rPr lang="en-US" dirty="0"/>
              <a:t>Antagonistic users</a:t>
            </a:r>
          </a:p>
        </p:txBody>
      </p:sp>
      <p:pic>
        <p:nvPicPr>
          <p:cNvPr id="1028" name="Picture 4" descr="http://www.hypercombofinish.com/images/blog_images/mariokartwii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825625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15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Mapping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 Graphics</a:t>
            </a:r>
          </a:p>
        </p:txBody>
      </p:sp>
    </p:spTree>
    <p:extLst>
      <p:ext uri="{BB962C8B-B14F-4D97-AF65-F5344CB8AC3E}">
        <p14:creationId xmlns:p14="http://schemas.microsoft.com/office/powerpoint/2010/main" val="4020171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Shadow Mapping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8229600" cy="1841913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dirty="0"/>
              <a:t>Need to test whether a pixel is in shadow</a:t>
            </a:r>
          </a:p>
          <a:p>
            <a:pPr lvl="1"/>
            <a:r>
              <a:rPr lang="en-US" dirty="0"/>
              <a:t>Render scene from light's point of view</a:t>
            </a:r>
          </a:p>
          <a:p>
            <a:pPr lvl="1"/>
            <a:r>
              <a:rPr lang="en-US" dirty="0"/>
              <a:t>Depth map stores closest point to light</a:t>
            </a:r>
          </a:p>
          <a:p>
            <a:pPr lvl="1"/>
            <a:r>
              <a:rPr lang="en-US" dirty="0"/>
              <a:t>Render the scene from the camera, projecting each point back into the light's view frustum</a:t>
            </a:r>
          </a:p>
          <a:p>
            <a:pPr lvl="1"/>
            <a:r>
              <a:rPr lang="en-US" dirty="0"/>
              <a:t>Shadow if depth of projected point &gt; depth map</a:t>
            </a:r>
          </a:p>
        </p:txBody>
      </p:sp>
      <p:sp>
        <p:nvSpPr>
          <p:cNvPr id="164" name="Shape 164"/>
          <p:cNvSpPr/>
          <p:nvPr/>
        </p:nvSpPr>
        <p:spPr>
          <a:xfrm>
            <a:off x="1660017" y="3042064"/>
            <a:ext cx="5823964" cy="188386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67621470"/>
      </p:ext>
    </p:extLst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Shadow Mapping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/>
              <a:t>Need to fit frustum to light</a:t>
            </a:r>
          </a:p>
          <a:p>
            <a:pPr lvl="1"/>
            <a:r>
              <a:rPr lang="en-US"/>
              <a:t>Directional light =&gt; parallel rays =&gt; orthographic</a:t>
            </a:r>
          </a:p>
          <a:p>
            <a:pPr lvl="1"/>
            <a:r>
              <a:rPr lang="en-US"/>
              <a:t>Spot light =&gt; frustum =&gt; perspective</a:t>
            </a:r>
          </a:p>
          <a:p>
            <a:pPr lvl="1"/>
            <a:r>
              <a:rPr lang="en-US"/>
              <a:t>Point light =&gt; rays in all directions =&gt; use cube map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016" y="1393825"/>
            <a:ext cx="4008968" cy="300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8706330"/>
      </p:ext>
    </p:extLst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Shadow Mapping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8229600" cy="1295399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Problem: Jagged edges</a:t>
            </a:r>
          </a:p>
          <a:p>
            <a:pPr lvl="1"/>
            <a:r>
              <a:rPr lang="en-US" dirty="0"/>
              <a:t>Shadow map resolution varies across scene</a:t>
            </a:r>
          </a:p>
          <a:p>
            <a:pPr lvl="1"/>
            <a:r>
              <a:rPr lang="en-US" dirty="0"/>
              <a:t>Increasing resolution helps, but uses more memory</a:t>
            </a:r>
          </a:p>
        </p:txBody>
      </p:sp>
      <p:sp>
        <p:nvSpPr>
          <p:cNvPr id="178" name="Shape 178"/>
          <p:cNvSpPr/>
          <p:nvPr/>
        </p:nvSpPr>
        <p:spPr>
          <a:xfrm>
            <a:off x="2590800" y="2614800"/>
            <a:ext cx="3914775" cy="232817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694360181"/>
      </p:ext>
    </p:extLst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Shadow Mapping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8229600" cy="2209799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Fix: blur or fuzz out boundaries</a:t>
            </a:r>
          </a:p>
          <a:p>
            <a:pPr lvl="1"/>
            <a:r>
              <a:rPr lang="en-US" dirty="0"/>
              <a:t>Multiple nearby shadow tests are made per pixel and are averaged together</a:t>
            </a:r>
          </a:p>
          <a:p>
            <a:pPr lvl="1"/>
            <a:r>
              <a:rPr lang="en-US" dirty="0"/>
              <a:t>Called PCF: Percentage Closer Filtering</a:t>
            </a:r>
          </a:p>
          <a:p>
            <a:pPr lvl="2"/>
            <a:r>
              <a:rPr lang="en-US" dirty="0"/>
              <a:t>May use randomized sample patterns</a:t>
            </a:r>
          </a:p>
          <a:p>
            <a:pPr lvl="2"/>
            <a:r>
              <a:rPr lang="en-US" dirty="0"/>
              <a:t>May use variable blur size since shadows get more blurry away from caster and area lights</a:t>
            </a:r>
          </a:p>
        </p:txBody>
      </p:sp>
      <p:sp>
        <p:nvSpPr>
          <p:cNvPr id="185" name="Shape 185"/>
          <p:cNvSpPr/>
          <p:nvPr/>
        </p:nvSpPr>
        <p:spPr>
          <a:xfrm>
            <a:off x="1783840" y="3325168"/>
            <a:ext cx="5576318" cy="16007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76882234"/>
      </p:ext>
    </p:extLst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Shadow Mapping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8229600" cy="1989843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dirty="0"/>
              <a:t>Fix: Average out over multiple frames</a:t>
            </a:r>
          </a:p>
          <a:p>
            <a:pPr lvl="1"/>
            <a:r>
              <a:rPr lang="en-US" dirty="0" err="1"/>
              <a:t>Reproject</a:t>
            </a:r>
            <a:r>
              <a:rPr lang="en-US" dirty="0"/>
              <a:t> previous frame (if moving camera)</a:t>
            </a:r>
          </a:p>
          <a:p>
            <a:pPr lvl="1"/>
            <a:r>
              <a:rPr lang="en-US" dirty="0"/>
              <a:t>Jitter shadow map per frame for more samples</a:t>
            </a:r>
          </a:p>
          <a:p>
            <a:pPr lvl="1"/>
            <a:r>
              <a:rPr lang="en-US" dirty="0"/>
              <a:t>Weight by confidence (distance to </a:t>
            </a:r>
            <a:r>
              <a:rPr lang="en-US" dirty="0" err="1"/>
              <a:t>texel</a:t>
            </a:r>
            <a:r>
              <a:rPr lang="en-US" dirty="0"/>
              <a:t> center)</a:t>
            </a:r>
          </a:p>
          <a:p>
            <a:pPr lvl="1"/>
            <a:r>
              <a:rPr lang="en-US" dirty="0">
                <a:hlinkClick r:id="rId3"/>
              </a:rPr>
              <a:t>http://levelofdetail.wordpress.com/2008/11/06/pixel-correct-shadow-maps-with-temporal-reprojection/</a:t>
            </a:r>
            <a:endParaRPr lang="en-US" dirty="0"/>
          </a:p>
        </p:txBody>
      </p:sp>
      <p:sp>
        <p:nvSpPr>
          <p:cNvPr id="192" name="Shape 192"/>
          <p:cNvSpPr/>
          <p:nvPr/>
        </p:nvSpPr>
        <p:spPr>
          <a:xfrm>
            <a:off x="2543175" y="3189994"/>
            <a:ext cx="4057650" cy="173593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07356366"/>
      </p:ext>
    </p:extLst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Cascaded Shadow Maps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/>
              <a:t>Shadow mapping has problems</a:t>
            </a:r>
          </a:p>
          <a:p>
            <a:pPr lvl="1"/>
            <a:r>
              <a:rPr lang="en-US"/>
              <a:t>Resolution varies across scene</a:t>
            </a:r>
          </a:p>
          <a:p>
            <a:pPr lvl="1"/>
            <a:r>
              <a:rPr lang="en-US"/>
              <a:t>One shadow map per object doesn't scale</a:t>
            </a:r>
          </a:p>
          <a:p>
            <a:pPr lvl="0"/>
            <a:r>
              <a:rPr lang="en-US"/>
              <a:t>Idea: fit several shadow maps to camera</a:t>
            </a:r>
          </a:p>
          <a:p>
            <a:pPr lvl="1"/>
            <a:r>
              <a:rPr lang="en-US"/>
              <a:t>Want uniform shadow map density in screen-space</a:t>
            </a:r>
          </a:p>
          <a:p>
            <a:pPr lvl="1"/>
            <a:r>
              <a:rPr lang="en-US"/>
              <a:t>Objects near eye require higher world-space density than objects far away</a:t>
            </a:r>
          </a:p>
          <a:p>
            <a:pPr lvl="1"/>
            <a:r>
              <a:rPr lang="en-US"/>
              <a:t>Use a cascade of 4 or 5 shadow maps</a:t>
            </a:r>
          </a:p>
          <a:p>
            <a:pPr lvl="1"/>
            <a:r>
              <a:rPr lang="en-US"/>
              <a:t>Each one is for a certain depth range of the scene</a:t>
            </a:r>
          </a:p>
          <a:p>
            <a:pPr lvl="0"/>
            <a:r>
              <a:rPr lang="en-US"/>
              <a:t>Used in almost all modern games</a:t>
            </a:r>
          </a:p>
        </p:txBody>
      </p:sp>
    </p:spTree>
    <p:extLst>
      <p:ext uri="{BB962C8B-B14F-4D97-AF65-F5344CB8AC3E}">
        <p14:creationId xmlns:p14="http://schemas.microsoft.com/office/powerpoint/2010/main" val="3808321221"/>
      </p:ext>
    </p:extLst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Cascaded Shadow Maps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30595"/>
            <a:ext cx="4572000" cy="3733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780751"/>
      </p:ext>
    </p:extLst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Cascaded Shadow Maps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8229600" cy="1213765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Use depth in shader to choose cascade</a:t>
            </a:r>
          </a:p>
          <a:p>
            <a:pPr lvl="1"/>
            <a:r>
              <a:rPr lang="en-US" dirty="0"/>
              <a:t>Can blend between two closest cascades to smooth out discontinuities</a:t>
            </a:r>
          </a:p>
        </p:txBody>
      </p:sp>
      <p:sp>
        <p:nvSpPr>
          <p:cNvPr id="240" name="Shape 240"/>
          <p:cNvSpPr/>
          <p:nvPr/>
        </p:nvSpPr>
        <p:spPr>
          <a:xfrm>
            <a:off x="2591612" y="2413916"/>
            <a:ext cx="3960777" cy="222625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41" name="Shape 241"/>
          <p:cNvSpPr txBox="1"/>
          <p:nvPr/>
        </p:nvSpPr>
        <p:spPr>
          <a:xfrm>
            <a:off x="2591611" y="4640175"/>
            <a:ext cx="3951000" cy="342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-US"/>
              <a:t>Scene with a cascade of 3</a:t>
            </a:r>
          </a:p>
        </p:txBody>
      </p:sp>
    </p:spTree>
    <p:extLst>
      <p:ext uri="{BB962C8B-B14F-4D97-AF65-F5344CB8AC3E}">
        <p14:creationId xmlns:p14="http://schemas.microsoft.com/office/powerpoint/2010/main" val="2708829748"/>
      </p:ext>
    </p:extLst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of Field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 Graphics</a:t>
            </a:r>
          </a:p>
        </p:txBody>
      </p:sp>
    </p:spTree>
    <p:extLst>
      <p:ext uri="{BB962C8B-B14F-4D97-AF65-F5344CB8AC3E}">
        <p14:creationId xmlns:p14="http://schemas.microsoft.com/office/powerpoint/2010/main" val="81142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the Entire World!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Players take turns modifying the game world and pass it back and forth</a:t>
            </a:r>
          </a:p>
          <a:p>
            <a:r>
              <a:rPr lang="en-US" dirty="0"/>
              <a:t>Works alright for turn-based games</a:t>
            </a:r>
          </a:p>
          <a:p>
            <a:r>
              <a:rPr lang="en-US" dirty="0"/>
              <a:t>…but usually it’s bad</a:t>
            </a:r>
          </a:p>
          <a:p>
            <a:pPr lvl="1"/>
            <a:r>
              <a:rPr lang="en-US" dirty="0"/>
              <a:t>RTS: there are a million units</a:t>
            </a:r>
          </a:p>
          <a:p>
            <a:pPr lvl="1"/>
            <a:r>
              <a:rPr lang="en-US" dirty="0"/>
              <a:t>FPS: there are a million players</a:t>
            </a:r>
          </a:p>
          <a:p>
            <a:pPr lvl="1"/>
            <a:r>
              <a:rPr lang="en-US" dirty="0"/>
              <a:t>Fighter: timing is crucial</a:t>
            </a:r>
          </a:p>
        </p:txBody>
      </p:sp>
      <p:pic>
        <p:nvPicPr>
          <p:cNvPr id="35842" name="Picture 2" descr="multiplayer chess onlin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000625" y="1397000"/>
            <a:ext cx="3333750" cy="3000375"/>
          </a:xfrm>
          <a:prstGeom prst="rect">
            <a:avLst/>
          </a:prstGeom>
          <a:noFill/>
        </p:spPr>
      </p:pic>
      <p:pic>
        <p:nvPicPr>
          <p:cNvPr id="35846" name="Picture 6" descr="http://ashenngames.files.wordpress.com/2011/09/starcraft_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352550"/>
            <a:ext cx="4060706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909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 of Field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8229600" cy="1461921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US" dirty="0"/>
              <a:t>Out of focus blur in real cameras</a:t>
            </a:r>
          </a:p>
          <a:p>
            <a:pPr lvl="1"/>
            <a:r>
              <a:rPr lang="en-US" dirty="0"/>
              <a:t>Only one depth where objects are in focus</a:t>
            </a:r>
          </a:p>
          <a:p>
            <a:pPr lvl="1"/>
            <a:r>
              <a:rPr lang="en-US" dirty="0"/>
              <a:t>Focal blur increases in both directions away from that depth</a:t>
            </a:r>
          </a:p>
        </p:txBody>
      </p:sp>
      <p:sp>
        <p:nvSpPr>
          <p:cNvPr id="342" name="Shape 342"/>
          <p:cNvSpPr/>
          <p:nvPr/>
        </p:nvSpPr>
        <p:spPr>
          <a:xfrm>
            <a:off x="2473447" y="2662072"/>
            <a:ext cx="4197107" cy="226385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82960097"/>
      </p:ext>
    </p:extLst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Depth of Field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8229600" cy="1404056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Model with post-process blur</a:t>
            </a:r>
          </a:p>
          <a:p>
            <a:pPr lvl="1"/>
            <a:r>
              <a:rPr lang="en-US" dirty="0"/>
              <a:t>Vary blur radius based on scene depth: slow</a:t>
            </a:r>
          </a:p>
          <a:p>
            <a:pPr lvl="1"/>
            <a:r>
              <a:rPr lang="en-US" dirty="0"/>
              <a:t>Interpolate between 3 images blurred with different radii: fast</a:t>
            </a:r>
          </a:p>
        </p:txBody>
      </p:sp>
      <p:sp>
        <p:nvSpPr>
          <p:cNvPr id="349" name="Shape 349"/>
          <p:cNvSpPr/>
          <p:nvPr/>
        </p:nvSpPr>
        <p:spPr>
          <a:xfrm>
            <a:off x="1981200" y="2495550"/>
            <a:ext cx="5191125" cy="232171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98193110"/>
      </p:ext>
    </p:extLst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 of Field</a:t>
            </a:r>
          </a:p>
        </p:txBody>
      </p:sp>
      <p:sp>
        <p:nvSpPr>
          <p:cNvPr id="354" name="Shape 354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8229600" cy="1371599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Discontinuities are problematic (halos)</a:t>
            </a:r>
          </a:p>
          <a:p>
            <a:pPr lvl="1"/>
            <a:r>
              <a:rPr lang="en-US" dirty="0"/>
              <a:t>Don't use sharp objects in background blur</a:t>
            </a:r>
          </a:p>
          <a:p>
            <a:pPr lvl="1"/>
            <a:r>
              <a:rPr lang="en-US" dirty="0"/>
              <a:t>Blur over sharp objects for foreground objects</a:t>
            </a:r>
          </a:p>
        </p:txBody>
      </p:sp>
      <p:grpSp>
        <p:nvGrpSpPr>
          <p:cNvPr id="356" name="Shape 356"/>
          <p:cNvGrpSpPr/>
          <p:nvPr/>
        </p:nvGrpSpPr>
        <p:grpSpPr>
          <a:xfrm>
            <a:off x="2273301" y="2679938"/>
            <a:ext cx="6642099" cy="2177812"/>
            <a:chOff x="2120900" y="3801849"/>
            <a:chExt cx="6642099" cy="2903749"/>
          </a:xfrm>
        </p:grpSpPr>
        <p:sp>
          <p:nvSpPr>
            <p:cNvPr id="357" name="Shape 357"/>
            <p:cNvSpPr/>
            <p:nvPr/>
          </p:nvSpPr>
          <p:spPr>
            <a:xfrm>
              <a:off x="2120900" y="3801850"/>
              <a:ext cx="3912000" cy="2481599"/>
            </a:xfrm>
            <a:prstGeom prst="rect">
              <a:avLst/>
            </a:prstGeom>
            <a:solidFill>
              <a:srgbClr val="EFEFE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buNone/>
              </a:pPr>
              <a:endParaRPr lang="en-US" sz="1600" dirty="0"/>
            </a:p>
            <a:p>
              <a:pPr>
                <a:buNone/>
              </a:pPr>
              <a:r>
                <a:rPr lang="en-US" sz="1600" dirty="0"/>
                <a:t>       Blurry background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4470899" y="3962399"/>
              <a:ext cx="1320300" cy="1320300"/>
            </a:xfrm>
            <a:prstGeom prst="ellipse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buNone/>
              </a:pPr>
              <a:r>
                <a:rPr lang="en-US" sz="1400" dirty="0"/>
                <a:t>Sharp in-focus object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3300650" y="4596450"/>
              <a:ext cx="1552499" cy="1552499"/>
            </a:xfrm>
            <a:prstGeom prst="ellipse">
              <a:avLst/>
            </a:prstGeom>
            <a:solidFill>
              <a:srgbClr val="B7B7B7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buNone/>
              </a:pPr>
              <a:r>
                <a:rPr lang="en-US" sz="1400" dirty="0"/>
                <a:t>Blurry foreground object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5464400" y="3962399"/>
              <a:ext cx="391200" cy="391200"/>
            </a:xfrm>
            <a:prstGeom prst="ellips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361" name="Shape 361"/>
            <p:cNvCxnSpPr/>
            <p:nvPr/>
          </p:nvCxnSpPr>
          <p:spPr>
            <a:xfrm flipH="1">
              <a:off x="5850092" y="4110788"/>
              <a:ext cx="903633" cy="59512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62" name="Shape 362"/>
            <p:cNvSpPr txBox="1"/>
            <p:nvPr/>
          </p:nvSpPr>
          <p:spPr>
            <a:xfrm>
              <a:off x="6701100" y="3801849"/>
              <a:ext cx="1909500" cy="1240799"/>
            </a:xfrm>
            <a:prstGeom prst="rect">
              <a:avLst/>
            </a:prstGeom>
            <a:noFill/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buNone/>
              </a:pPr>
              <a:r>
                <a:rPr lang="en-US" sz="1600" dirty="0"/>
                <a:t>Background blur should not use in-focus pixels</a:t>
              </a:r>
            </a:p>
          </p:txBody>
        </p:sp>
        <p:sp>
          <p:nvSpPr>
            <p:cNvPr id="363" name="Shape 363"/>
            <p:cNvSpPr/>
            <p:nvPr/>
          </p:nvSpPr>
          <p:spPr>
            <a:xfrm>
              <a:off x="4657549" y="5042649"/>
              <a:ext cx="391200" cy="391200"/>
            </a:xfrm>
            <a:prstGeom prst="ellips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364" name="Shape 364"/>
            <p:cNvCxnSpPr/>
            <p:nvPr/>
          </p:nvCxnSpPr>
          <p:spPr>
            <a:xfrm flipH="1" flipV="1">
              <a:off x="5048749" y="5372699"/>
              <a:ext cx="1198027" cy="3362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65" name="Shape 365"/>
            <p:cNvSpPr txBox="1"/>
            <p:nvPr/>
          </p:nvSpPr>
          <p:spPr>
            <a:xfrm>
              <a:off x="6246776" y="5372699"/>
              <a:ext cx="2516223" cy="1332899"/>
            </a:xfrm>
            <a:prstGeom prst="rect">
              <a:avLst/>
            </a:prstGeom>
            <a:noFill/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buNone/>
              </a:pPr>
              <a:r>
                <a:rPr lang="en-US" sz="1600" dirty="0"/>
                <a:t>Blurry foreground objects should contribute to sharp objects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654576"/>
      </p:ext>
    </p:extLst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 of Field in Starcraft II</a:t>
            </a:r>
          </a:p>
        </p:txBody>
      </p:sp>
      <p:sp>
        <p:nvSpPr>
          <p:cNvPr id="371" name="Shape 371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4572000" cy="3394472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/>
              <a:t>Avoid sharp halos</a:t>
            </a:r>
          </a:p>
          <a:p>
            <a:pPr lvl="1"/>
            <a:r>
              <a:rPr lang="en-US" dirty="0"/>
              <a:t>Buffer of per-pixel blur radius</a:t>
            </a:r>
          </a:p>
          <a:p>
            <a:pPr lvl="1"/>
            <a:r>
              <a:rPr lang="en-US" dirty="0"/>
              <a:t>Weigh blur samples by radius buffer at sample point</a:t>
            </a:r>
          </a:p>
          <a:p>
            <a:pPr lvl="1"/>
            <a:r>
              <a:rPr lang="en-US" dirty="0"/>
              <a:t>Renormalize to sum to 1 again</a:t>
            </a:r>
          </a:p>
          <a:p>
            <a:pPr lvl="0"/>
            <a:r>
              <a:rPr lang="en-US" dirty="0"/>
              <a:t>Halos around blurry objects</a:t>
            </a:r>
          </a:p>
          <a:p>
            <a:pPr lvl="1"/>
            <a:r>
              <a:rPr lang="en-US" dirty="0"/>
              <a:t>Compute blurred radius buffer</a:t>
            </a:r>
          </a:p>
          <a:p>
            <a:pPr lvl="1"/>
            <a:r>
              <a:rPr lang="en-US" dirty="0"/>
              <a:t>Compute blurred depth buffer (local average depth)</a:t>
            </a:r>
          </a:p>
          <a:p>
            <a:pPr lvl="1"/>
            <a:r>
              <a:rPr lang="en-US" dirty="0"/>
              <a:t>If average depth &lt; current depth, use radius from blurred buffer, otherwise use radius from sharp buffer</a:t>
            </a:r>
          </a:p>
        </p:txBody>
      </p:sp>
      <p:sp>
        <p:nvSpPr>
          <p:cNvPr id="372" name="Shape 372"/>
          <p:cNvSpPr/>
          <p:nvPr/>
        </p:nvSpPr>
        <p:spPr>
          <a:xfrm>
            <a:off x="5908951" y="1200151"/>
            <a:ext cx="2381250" cy="313610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73" name="Shape 373"/>
          <p:cNvSpPr txBox="1"/>
          <p:nvPr/>
        </p:nvSpPr>
        <p:spPr>
          <a:xfrm>
            <a:off x="5775601" y="4336256"/>
            <a:ext cx="2606399" cy="342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-US" dirty="0"/>
              <a:t>DOF in </a:t>
            </a:r>
            <a:r>
              <a:rPr lang="en-US" dirty="0" err="1"/>
              <a:t>Starcraft</a:t>
            </a:r>
            <a:r>
              <a:rPr lang="en-US" dirty="0"/>
              <a:t> II </a:t>
            </a:r>
            <a:r>
              <a:rPr lang="en-US" dirty="0" err="1"/>
              <a:t>cutscene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65758"/>
      </p:ext>
    </p:extLst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effects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 Graphics</a:t>
            </a:r>
          </a:p>
        </p:txBody>
      </p:sp>
    </p:spTree>
    <p:extLst>
      <p:ext uri="{BB962C8B-B14F-4D97-AF65-F5344CB8AC3E}">
        <p14:creationId xmlns:p14="http://schemas.microsoft.com/office/powerpoint/2010/main" val="29129849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Screen-Space Ambient Occlusion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Darken ambient term in occluded areas</a:t>
            </a:r>
          </a:p>
          <a:p>
            <a:pPr lvl="1"/>
            <a:r>
              <a:rPr lang="en-US"/>
              <a:t>Approximates indirect lighting</a:t>
            </a:r>
          </a:p>
        </p:txBody>
      </p:sp>
      <p:sp>
        <p:nvSpPr>
          <p:cNvPr id="285" name="Shape 285"/>
          <p:cNvSpPr/>
          <p:nvPr/>
        </p:nvSpPr>
        <p:spPr>
          <a:xfrm>
            <a:off x="2207169" y="2288453"/>
            <a:ext cx="4729660" cy="264549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60773105"/>
      </p:ext>
    </p:extLst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/>
              <a:t>Screen-Space Ambient Occlusion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/>
              <a:t>Calculating occlusion</a:t>
            </a:r>
          </a:p>
          <a:p>
            <a:pPr lvl="1"/>
            <a:r>
              <a:rPr lang="en-US"/>
              <a:t>Probe nearby geometry using raycasting</a:t>
            </a:r>
          </a:p>
          <a:p>
            <a:pPr lvl="1"/>
            <a:r>
              <a:rPr lang="en-US"/>
              <a:t>Shoot rays in a hemisphere out of surface</a:t>
            </a:r>
          </a:p>
          <a:p>
            <a:pPr lvl="1"/>
            <a:r>
              <a:rPr lang="en-US"/>
              <a:t>Objects in close proximity cause darkening</a:t>
            </a:r>
          </a:p>
          <a:p>
            <a:pPr lvl="0"/>
            <a:r>
              <a:rPr lang="en-US"/>
              <a:t>Idea: per-pixel occlusion approximation</a:t>
            </a:r>
          </a:p>
          <a:p>
            <a:pPr lvl="1"/>
            <a:r>
              <a:rPr lang="en-US"/>
              <a:t>Flatten raycasting to 2D in the image plane</a:t>
            </a:r>
          </a:p>
          <a:p>
            <a:pPr lvl="1"/>
            <a:r>
              <a:rPr lang="en-US"/>
              <a:t>Sample the depth of 8 to 32 neighboring pixels (requires deferred shading)</a:t>
            </a:r>
          </a:p>
          <a:p>
            <a:pPr lvl="1"/>
            <a:r>
              <a:rPr lang="en-US"/>
              <a:t>Don't count off-image samples as occlusions</a:t>
            </a:r>
          </a:p>
          <a:p>
            <a:pPr lvl="1"/>
            <a:r>
              <a:rPr lang="en-US"/>
              <a:t>Compare neighbor depth to 3D sample depth</a:t>
            </a:r>
          </a:p>
          <a:p>
            <a:pPr lvl="1"/>
            <a:r>
              <a:rPr lang="en-US"/>
              <a:t>If neighbor is in front, occlusion may be occurring</a:t>
            </a:r>
          </a:p>
        </p:txBody>
      </p:sp>
    </p:spTree>
    <p:extLst>
      <p:ext uri="{BB962C8B-B14F-4D97-AF65-F5344CB8AC3E}">
        <p14:creationId xmlns:p14="http://schemas.microsoft.com/office/powerpoint/2010/main" val="1429925037"/>
      </p:ext>
    </p:extLst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Screen-Space Ambient Occlusion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8229600" cy="181198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Occlusion falloff function</a:t>
            </a:r>
          </a:p>
          <a:p>
            <a:pPr lvl="1"/>
            <a:r>
              <a:rPr lang="en-US" dirty="0"/>
              <a:t>Blockers closer to the sample should occlude more</a:t>
            </a:r>
          </a:p>
          <a:p>
            <a:pPr lvl="1"/>
            <a:r>
              <a:rPr lang="en-US" dirty="0"/>
              <a:t>Blockers far from the sample don’t occlude at all</a:t>
            </a:r>
          </a:p>
          <a:p>
            <a:pPr lvl="1"/>
            <a:r>
              <a:rPr lang="en-US" dirty="0"/>
              <a:t>Blockers behind don’t occlude at all</a:t>
            </a:r>
          </a:p>
        </p:txBody>
      </p:sp>
      <p:grpSp>
        <p:nvGrpSpPr>
          <p:cNvPr id="298" name="Shape 298"/>
          <p:cNvGrpSpPr/>
          <p:nvPr/>
        </p:nvGrpSpPr>
        <p:grpSpPr>
          <a:xfrm>
            <a:off x="1567600" y="2067254"/>
            <a:ext cx="7566150" cy="2438100"/>
            <a:chOff x="1491400" y="2603938"/>
            <a:chExt cx="7566150" cy="3250800"/>
          </a:xfrm>
        </p:grpSpPr>
        <p:cxnSp>
          <p:nvCxnSpPr>
            <p:cNvPr id="299" name="Shape 299"/>
            <p:cNvCxnSpPr/>
            <p:nvPr/>
          </p:nvCxnSpPr>
          <p:spPr>
            <a:xfrm>
              <a:off x="1491400" y="5757775"/>
              <a:ext cx="2065800" cy="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00" name="Shape 300"/>
            <p:cNvCxnSpPr/>
            <p:nvPr/>
          </p:nvCxnSpPr>
          <p:spPr>
            <a:xfrm>
              <a:off x="3557350" y="4229799"/>
              <a:ext cx="0" cy="15402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01" name="Shape 301"/>
            <p:cNvSpPr/>
            <p:nvPr/>
          </p:nvSpPr>
          <p:spPr>
            <a:xfrm>
              <a:off x="3557350" y="2603938"/>
              <a:ext cx="5500200" cy="3250800"/>
            </a:xfrm>
            <a:prstGeom prst="arc">
              <a:avLst>
                <a:gd name="adj1" fmla="val 5445595"/>
                <a:gd name="adj2" fmla="val 10811202"/>
              </a:avLst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02" name="Shape 302"/>
          <p:cNvCxnSpPr/>
          <p:nvPr/>
        </p:nvCxnSpPr>
        <p:spPr>
          <a:xfrm>
            <a:off x="3398450" y="2943751"/>
            <a:ext cx="0" cy="1485224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303" name="Shape 303"/>
          <p:cNvCxnSpPr/>
          <p:nvPr/>
        </p:nvCxnSpPr>
        <p:spPr>
          <a:xfrm>
            <a:off x="6362091" y="4505316"/>
            <a:ext cx="1647900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2599776" y="4468388"/>
            <a:ext cx="1542599" cy="342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Clr>
                <a:srgbClr val="000000"/>
              </a:buClr>
              <a:buSzPct val="78571"/>
              <a:buFont typeface="Arial"/>
              <a:buNone/>
            </a:pPr>
            <a:r>
              <a:rPr lang="en-US"/>
              <a:t>D = 0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3485650" y="2840681"/>
            <a:ext cx="723600" cy="342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78571"/>
              <a:buFont typeface="Arial"/>
              <a:buNone/>
            </a:pPr>
            <a:r>
              <a:rPr lang="en-US"/>
              <a:t>D &gt; 0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2493834" y="2840681"/>
            <a:ext cx="821399" cy="342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buClr>
                <a:srgbClr val="000000"/>
              </a:buClr>
              <a:buSzPct val="78571"/>
              <a:buFont typeface="Arial"/>
              <a:buNone/>
            </a:pPr>
            <a:r>
              <a:rPr lang="en-US"/>
              <a:t>D &lt; 0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4616566" y="3572325"/>
            <a:ext cx="2802000" cy="342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78571"/>
              <a:buFont typeface="Arial"/>
              <a:buNone/>
            </a:pPr>
            <a:r>
              <a:rPr lang="en-US"/>
              <a:t>Small epsilon with no occlusion</a:t>
            </a:r>
          </a:p>
        </p:txBody>
      </p:sp>
      <p:cxnSp>
        <p:nvCxnSpPr>
          <p:cNvPr id="308" name="Shape 308"/>
          <p:cNvCxnSpPr/>
          <p:nvPr/>
        </p:nvCxnSpPr>
        <p:spPr>
          <a:xfrm flipH="1">
            <a:off x="3523516" y="3743775"/>
            <a:ext cx="1117500" cy="657900"/>
          </a:xfrm>
          <a:prstGeom prst="straightConnector1">
            <a:avLst/>
          </a:prstGeom>
          <a:noFill/>
          <a:ln w="19050" cap="flat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9" name="Shape 309"/>
          <p:cNvSpPr txBox="1"/>
          <p:nvPr/>
        </p:nvSpPr>
        <p:spPr>
          <a:xfrm>
            <a:off x="5081783" y="4486125"/>
            <a:ext cx="3021600" cy="342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78571"/>
              <a:buFont typeface="Arial"/>
              <a:buNone/>
            </a:pPr>
            <a:r>
              <a:rPr lang="en-US"/>
              <a:t>D = sample depth - neighbor depth</a:t>
            </a:r>
          </a:p>
        </p:txBody>
      </p:sp>
    </p:spTree>
    <p:extLst>
      <p:ext uri="{BB962C8B-B14F-4D97-AF65-F5344CB8AC3E}">
        <p14:creationId xmlns:p14="http://schemas.microsoft.com/office/powerpoint/2010/main" val="4236593013"/>
      </p:ext>
    </p:extLst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Real Time Local Reflections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Used in Crysis 2</a:t>
            </a:r>
          </a:p>
        </p:txBody>
      </p:sp>
      <p:sp>
        <p:nvSpPr>
          <p:cNvPr id="316" name="Shape 316"/>
          <p:cNvSpPr/>
          <p:nvPr/>
        </p:nvSpPr>
        <p:spPr>
          <a:xfrm>
            <a:off x="1005523" y="1880036"/>
            <a:ext cx="7132955" cy="300921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4920350"/>
      </p:ext>
    </p:extLst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Time Local Reflections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Used in Crysis 2</a:t>
            </a:r>
          </a:p>
        </p:txBody>
      </p:sp>
      <p:sp>
        <p:nvSpPr>
          <p:cNvPr id="323" name="Shape 323"/>
          <p:cNvSpPr/>
          <p:nvPr/>
        </p:nvSpPr>
        <p:spPr>
          <a:xfrm>
            <a:off x="1005523" y="1880036"/>
            <a:ext cx="7132955" cy="300921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56234185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we’re sending everything, we’re modeling the world as a uniform chunk</a:t>
            </a:r>
          </a:p>
          <a:p>
            <a:pPr lvl="1"/>
            <a:r>
              <a:rPr lang="en-US" dirty="0"/>
              <a:t>But it really isn’t!</a:t>
            </a:r>
          </a:p>
          <a:p>
            <a:pPr lvl="1"/>
            <a:r>
              <a:rPr lang="en-US" dirty="0"/>
              <a:t>Composed of entities, only some of which need input from a player</a:t>
            </a:r>
          </a:p>
          <a:p>
            <a:r>
              <a:rPr lang="en-US" dirty="0"/>
              <a:t>We need a better model to solve these problems</a:t>
            </a:r>
          </a:p>
        </p:txBody>
      </p:sp>
      <p:sp>
        <p:nvSpPr>
          <p:cNvPr id="8" name="Freeform 7"/>
          <p:cNvSpPr/>
          <p:nvPr/>
        </p:nvSpPr>
        <p:spPr>
          <a:xfrm>
            <a:off x="4954598" y="1857103"/>
            <a:ext cx="1527333" cy="1905000"/>
          </a:xfrm>
          <a:custGeom>
            <a:avLst/>
            <a:gdLst>
              <a:gd name="connsiteX0" fmla="*/ 0 w 1527333"/>
              <a:gd name="connsiteY0" fmla="*/ 84852 h 848518"/>
              <a:gd name="connsiteX1" fmla="*/ 84852 w 1527333"/>
              <a:gd name="connsiteY1" fmla="*/ 0 h 848518"/>
              <a:gd name="connsiteX2" fmla="*/ 1442481 w 1527333"/>
              <a:gd name="connsiteY2" fmla="*/ 0 h 848518"/>
              <a:gd name="connsiteX3" fmla="*/ 1527333 w 1527333"/>
              <a:gd name="connsiteY3" fmla="*/ 84852 h 848518"/>
              <a:gd name="connsiteX4" fmla="*/ 1527333 w 1527333"/>
              <a:gd name="connsiteY4" fmla="*/ 763666 h 848518"/>
              <a:gd name="connsiteX5" fmla="*/ 1442481 w 1527333"/>
              <a:gd name="connsiteY5" fmla="*/ 848518 h 848518"/>
              <a:gd name="connsiteX6" fmla="*/ 84852 w 1527333"/>
              <a:gd name="connsiteY6" fmla="*/ 848518 h 848518"/>
              <a:gd name="connsiteX7" fmla="*/ 0 w 1527333"/>
              <a:gd name="connsiteY7" fmla="*/ 763666 h 848518"/>
              <a:gd name="connsiteX8" fmla="*/ 0 w 1527333"/>
              <a:gd name="connsiteY8" fmla="*/ 84852 h 84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333" h="848518">
                <a:moveTo>
                  <a:pt x="0" y="84852"/>
                </a:moveTo>
                <a:cubicBezTo>
                  <a:pt x="0" y="37990"/>
                  <a:pt x="37990" y="0"/>
                  <a:pt x="84852" y="0"/>
                </a:cubicBezTo>
                <a:lnTo>
                  <a:pt x="1442481" y="0"/>
                </a:lnTo>
                <a:cubicBezTo>
                  <a:pt x="1489343" y="0"/>
                  <a:pt x="1527333" y="37990"/>
                  <a:pt x="1527333" y="84852"/>
                </a:cubicBezTo>
                <a:lnTo>
                  <a:pt x="1527333" y="763666"/>
                </a:lnTo>
                <a:cubicBezTo>
                  <a:pt x="1527333" y="810528"/>
                  <a:pt x="1489343" y="848518"/>
                  <a:pt x="1442481" y="848518"/>
                </a:cubicBezTo>
                <a:lnTo>
                  <a:pt x="84852" y="848518"/>
                </a:lnTo>
                <a:cubicBezTo>
                  <a:pt x="37990" y="848518"/>
                  <a:pt x="0" y="810528"/>
                  <a:pt x="0" y="763666"/>
                </a:cubicBezTo>
                <a:lnTo>
                  <a:pt x="0" y="8485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382" tIns="74382" rIns="74382" bIns="74382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/>
              <a:t>Player 1</a:t>
            </a:r>
          </a:p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My turn</a:t>
            </a:r>
          </a:p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00" kern="1200" dirty="0"/>
          </a:p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00" kern="1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7011999" y="1857103"/>
            <a:ext cx="1527333" cy="1905000"/>
            <a:chOff x="7046833" y="1200150"/>
            <a:chExt cx="1527333" cy="1905000"/>
          </a:xfrm>
        </p:grpSpPr>
        <p:sp>
          <p:nvSpPr>
            <p:cNvPr id="14" name="Freeform 13"/>
            <p:cNvSpPr/>
            <p:nvPr/>
          </p:nvSpPr>
          <p:spPr>
            <a:xfrm>
              <a:off x="7046833" y="1200150"/>
              <a:ext cx="1527333" cy="1905000"/>
            </a:xfrm>
            <a:custGeom>
              <a:avLst/>
              <a:gdLst>
                <a:gd name="connsiteX0" fmla="*/ 0 w 1527333"/>
                <a:gd name="connsiteY0" fmla="*/ 84852 h 848518"/>
                <a:gd name="connsiteX1" fmla="*/ 84852 w 1527333"/>
                <a:gd name="connsiteY1" fmla="*/ 0 h 848518"/>
                <a:gd name="connsiteX2" fmla="*/ 1442481 w 1527333"/>
                <a:gd name="connsiteY2" fmla="*/ 0 h 848518"/>
                <a:gd name="connsiteX3" fmla="*/ 1527333 w 1527333"/>
                <a:gd name="connsiteY3" fmla="*/ 84852 h 848518"/>
                <a:gd name="connsiteX4" fmla="*/ 1527333 w 1527333"/>
                <a:gd name="connsiteY4" fmla="*/ 763666 h 848518"/>
                <a:gd name="connsiteX5" fmla="*/ 1442481 w 1527333"/>
                <a:gd name="connsiteY5" fmla="*/ 848518 h 848518"/>
                <a:gd name="connsiteX6" fmla="*/ 84852 w 1527333"/>
                <a:gd name="connsiteY6" fmla="*/ 848518 h 848518"/>
                <a:gd name="connsiteX7" fmla="*/ 0 w 1527333"/>
                <a:gd name="connsiteY7" fmla="*/ 763666 h 848518"/>
                <a:gd name="connsiteX8" fmla="*/ 0 w 1527333"/>
                <a:gd name="connsiteY8" fmla="*/ 84852 h 84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333" h="848518">
                  <a:moveTo>
                    <a:pt x="0" y="84852"/>
                  </a:moveTo>
                  <a:cubicBezTo>
                    <a:pt x="0" y="37990"/>
                    <a:pt x="37990" y="0"/>
                    <a:pt x="84852" y="0"/>
                  </a:cubicBezTo>
                  <a:lnTo>
                    <a:pt x="1442481" y="0"/>
                  </a:lnTo>
                  <a:cubicBezTo>
                    <a:pt x="1489343" y="0"/>
                    <a:pt x="1527333" y="37990"/>
                    <a:pt x="1527333" y="84852"/>
                  </a:cubicBezTo>
                  <a:lnTo>
                    <a:pt x="1527333" y="763666"/>
                  </a:lnTo>
                  <a:cubicBezTo>
                    <a:pt x="1527333" y="810528"/>
                    <a:pt x="1489343" y="848518"/>
                    <a:pt x="1442481" y="848518"/>
                  </a:cubicBezTo>
                  <a:lnTo>
                    <a:pt x="84852" y="848518"/>
                  </a:lnTo>
                  <a:cubicBezTo>
                    <a:pt x="37990" y="848518"/>
                    <a:pt x="0" y="810528"/>
                    <a:pt x="0" y="763666"/>
                  </a:cubicBezTo>
                  <a:lnTo>
                    <a:pt x="0" y="8485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242" tIns="97242" rIns="97242" bIns="97242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/>
                <a:t>Player 2</a:t>
              </a:r>
            </a:p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Not my turn</a:t>
              </a:r>
            </a:p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900" kern="1200" dirty="0"/>
            </a:p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/>
                <a:t>State 1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239001" y="2190750"/>
              <a:ext cx="1219200" cy="609600"/>
            </a:xfrm>
            <a:custGeom>
              <a:avLst/>
              <a:gdLst>
                <a:gd name="connsiteX0" fmla="*/ 0 w 1527333"/>
                <a:gd name="connsiteY0" fmla="*/ 84852 h 848518"/>
                <a:gd name="connsiteX1" fmla="*/ 84852 w 1527333"/>
                <a:gd name="connsiteY1" fmla="*/ 0 h 848518"/>
                <a:gd name="connsiteX2" fmla="*/ 1442481 w 1527333"/>
                <a:gd name="connsiteY2" fmla="*/ 0 h 848518"/>
                <a:gd name="connsiteX3" fmla="*/ 1527333 w 1527333"/>
                <a:gd name="connsiteY3" fmla="*/ 84852 h 848518"/>
                <a:gd name="connsiteX4" fmla="*/ 1527333 w 1527333"/>
                <a:gd name="connsiteY4" fmla="*/ 763666 h 848518"/>
                <a:gd name="connsiteX5" fmla="*/ 1442481 w 1527333"/>
                <a:gd name="connsiteY5" fmla="*/ 848518 h 848518"/>
                <a:gd name="connsiteX6" fmla="*/ 84852 w 1527333"/>
                <a:gd name="connsiteY6" fmla="*/ 848518 h 848518"/>
                <a:gd name="connsiteX7" fmla="*/ 0 w 1527333"/>
                <a:gd name="connsiteY7" fmla="*/ 763666 h 848518"/>
                <a:gd name="connsiteX8" fmla="*/ 0 w 1527333"/>
                <a:gd name="connsiteY8" fmla="*/ 84852 h 84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333" h="848518">
                  <a:moveTo>
                    <a:pt x="0" y="84852"/>
                  </a:moveTo>
                  <a:cubicBezTo>
                    <a:pt x="0" y="37990"/>
                    <a:pt x="37990" y="0"/>
                    <a:pt x="84852" y="0"/>
                  </a:cubicBezTo>
                  <a:lnTo>
                    <a:pt x="1442481" y="0"/>
                  </a:lnTo>
                  <a:cubicBezTo>
                    <a:pt x="1489343" y="0"/>
                    <a:pt x="1527333" y="37990"/>
                    <a:pt x="1527333" y="84852"/>
                  </a:cubicBezTo>
                  <a:lnTo>
                    <a:pt x="1527333" y="763666"/>
                  </a:lnTo>
                  <a:cubicBezTo>
                    <a:pt x="1527333" y="810528"/>
                    <a:pt x="1489343" y="848518"/>
                    <a:pt x="1442481" y="848518"/>
                  </a:cubicBezTo>
                  <a:lnTo>
                    <a:pt x="84852" y="848518"/>
                  </a:lnTo>
                  <a:cubicBezTo>
                    <a:pt x="37990" y="848518"/>
                    <a:pt x="0" y="810528"/>
                    <a:pt x="0" y="763666"/>
                  </a:cubicBezTo>
                  <a:lnTo>
                    <a:pt x="0" y="8485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242" tIns="97242" rIns="97242" bIns="97242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/>
                <a:t>Read-only World</a:t>
              </a:r>
            </a:p>
          </p:txBody>
        </p:sp>
      </p:grpSp>
      <p:sp>
        <p:nvSpPr>
          <p:cNvPr id="19" name="Freeform 18"/>
          <p:cNvSpPr/>
          <p:nvPr/>
        </p:nvSpPr>
        <p:spPr>
          <a:xfrm>
            <a:off x="5108664" y="2856956"/>
            <a:ext cx="1219200" cy="609600"/>
          </a:xfrm>
          <a:custGeom>
            <a:avLst/>
            <a:gdLst>
              <a:gd name="connsiteX0" fmla="*/ 0 w 1527333"/>
              <a:gd name="connsiteY0" fmla="*/ 84852 h 848518"/>
              <a:gd name="connsiteX1" fmla="*/ 84852 w 1527333"/>
              <a:gd name="connsiteY1" fmla="*/ 0 h 848518"/>
              <a:gd name="connsiteX2" fmla="*/ 1442481 w 1527333"/>
              <a:gd name="connsiteY2" fmla="*/ 0 h 848518"/>
              <a:gd name="connsiteX3" fmla="*/ 1527333 w 1527333"/>
              <a:gd name="connsiteY3" fmla="*/ 84852 h 848518"/>
              <a:gd name="connsiteX4" fmla="*/ 1527333 w 1527333"/>
              <a:gd name="connsiteY4" fmla="*/ 763666 h 848518"/>
              <a:gd name="connsiteX5" fmla="*/ 1442481 w 1527333"/>
              <a:gd name="connsiteY5" fmla="*/ 848518 h 848518"/>
              <a:gd name="connsiteX6" fmla="*/ 84852 w 1527333"/>
              <a:gd name="connsiteY6" fmla="*/ 848518 h 848518"/>
              <a:gd name="connsiteX7" fmla="*/ 0 w 1527333"/>
              <a:gd name="connsiteY7" fmla="*/ 763666 h 848518"/>
              <a:gd name="connsiteX8" fmla="*/ 0 w 1527333"/>
              <a:gd name="connsiteY8" fmla="*/ 84852 h 84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333" h="848518">
                <a:moveTo>
                  <a:pt x="0" y="84852"/>
                </a:moveTo>
                <a:cubicBezTo>
                  <a:pt x="0" y="37990"/>
                  <a:pt x="37990" y="0"/>
                  <a:pt x="84852" y="0"/>
                </a:cubicBezTo>
                <a:lnTo>
                  <a:pt x="1442481" y="0"/>
                </a:lnTo>
                <a:cubicBezTo>
                  <a:pt x="1489343" y="0"/>
                  <a:pt x="1527333" y="37990"/>
                  <a:pt x="1527333" y="84852"/>
                </a:cubicBezTo>
                <a:lnTo>
                  <a:pt x="1527333" y="763666"/>
                </a:lnTo>
                <a:cubicBezTo>
                  <a:pt x="1527333" y="810528"/>
                  <a:pt x="1489343" y="848518"/>
                  <a:pt x="1442481" y="848518"/>
                </a:cubicBezTo>
                <a:lnTo>
                  <a:pt x="84852" y="848518"/>
                </a:lnTo>
                <a:cubicBezTo>
                  <a:pt x="37990" y="848518"/>
                  <a:pt x="0" y="810528"/>
                  <a:pt x="0" y="763666"/>
                </a:cubicBezTo>
                <a:lnTo>
                  <a:pt x="0" y="8485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242" tIns="97242" rIns="97242" bIns="97242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/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524812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Real Time Local Reflections</a:t>
            </a:r>
          </a:p>
        </p:txBody>
      </p:sp>
      <p:sp>
        <p:nvSpPr>
          <p:cNvPr id="329" name="Shape 329"/>
          <p:cNvSpPr txBox="1"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/>
              <a:t>Existing reflection methods (rasterization)</a:t>
            </a:r>
          </a:p>
          <a:p>
            <a:pPr lvl="1"/>
            <a:r>
              <a:rPr lang="en-US"/>
              <a:t>Render scene flipped about a plane</a:t>
            </a:r>
          </a:p>
          <a:p>
            <a:pPr lvl="2"/>
            <a:r>
              <a:rPr lang="en-US"/>
              <a:t>Use rendered scene as reflection</a:t>
            </a:r>
          </a:p>
          <a:p>
            <a:pPr lvl="2"/>
            <a:r>
              <a:rPr lang="en-US"/>
              <a:t>Only works for planar surfaces</a:t>
            </a:r>
          </a:p>
          <a:p>
            <a:pPr lvl="1"/>
            <a:r>
              <a:rPr lang="en-US"/>
              <a:t>Render scene from a point of view into cube map</a:t>
            </a:r>
          </a:p>
          <a:p>
            <a:pPr lvl="2"/>
            <a:r>
              <a:rPr lang="en-US"/>
              <a:t>Look up into cube map using reflection vector</a:t>
            </a:r>
          </a:p>
          <a:p>
            <a:pPr lvl="2"/>
            <a:r>
              <a:rPr lang="en-US"/>
              <a:t>Only works for small objects</a:t>
            </a:r>
          </a:p>
          <a:p>
            <a:pPr lvl="0"/>
            <a:r>
              <a:rPr lang="en-US"/>
              <a:t>Reflections are expensive with rasterization</a:t>
            </a:r>
          </a:p>
          <a:p>
            <a:pPr lvl="1"/>
            <a:r>
              <a:rPr lang="en-US"/>
              <a:t>Need to render scene once per planar surface or per reflective object</a:t>
            </a:r>
          </a:p>
          <a:p>
            <a:pPr lvl="1"/>
            <a:r>
              <a:rPr lang="en-US"/>
              <a:t>Raytracing is much more straightforward</a:t>
            </a:r>
          </a:p>
        </p:txBody>
      </p:sp>
    </p:spTree>
    <p:extLst>
      <p:ext uri="{BB962C8B-B14F-4D97-AF65-F5344CB8AC3E}">
        <p14:creationId xmlns:p14="http://schemas.microsoft.com/office/powerpoint/2010/main" val="275642877"/>
      </p:ext>
    </p:extLst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Time Local Reflections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/>
              <a:t>Raytrace reflections in screen space</a:t>
            </a:r>
          </a:p>
          <a:p>
            <a:pPr lvl="1"/>
            <a:r>
              <a:rPr lang="en-US"/>
              <a:t>Compute reflection vector per pixel using depth and normal from G-buffer</a:t>
            </a:r>
          </a:p>
          <a:p>
            <a:pPr lvl="1"/>
            <a:r>
              <a:rPr lang="en-US"/>
              <a:t>Raymarch along reflection vector</a:t>
            </a:r>
          </a:p>
          <a:p>
            <a:pPr lvl="1"/>
            <a:r>
              <a:rPr lang="en-US"/>
              <a:t>Project ray into 2D and check if scene depth is within threshold of ray depth</a:t>
            </a:r>
          </a:p>
          <a:p>
            <a:pPr lvl="1"/>
            <a:r>
              <a:rPr lang="en-US"/>
              <a:t>If so, use color from previous frame as reflection</a:t>
            </a:r>
          </a:p>
          <a:p>
            <a:pPr lvl="0"/>
            <a:r>
              <a:rPr lang="en-US"/>
              <a:t>Edge cases (no data)</a:t>
            </a:r>
          </a:p>
          <a:p>
            <a:pPr lvl="1"/>
            <a:r>
              <a:rPr lang="en-US"/>
              <a:t>Fade out as reflection faces the camera</a:t>
            </a:r>
          </a:p>
          <a:p>
            <a:pPr lvl="1"/>
            <a:r>
              <a:rPr lang="en-US"/>
              <a:t>Fade out reflections off screen edge</a:t>
            </a:r>
          </a:p>
        </p:txBody>
      </p:sp>
    </p:spTree>
    <p:extLst>
      <p:ext uri="{BB962C8B-B14F-4D97-AF65-F5344CB8AC3E}">
        <p14:creationId xmlns:p14="http://schemas.microsoft.com/office/powerpoint/2010/main" val="549716800"/>
      </p:ext>
    </p:extLst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Real Time Global Illumination</a:t>
            </a:r>
          </a:p>
        </p:txBody>
      </p:sp>
      <p:sp>
        <p:nvSpPr>
          <p:cNvPr id="378" name="Shape 37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Precomputed with irradiance cache</a:t>
            </a:r>
          </a:p>
        </p:txBody>
      </p:sp>
      <p:sp>
        <p:nvSpPr>
          <p:cNvPr id="380" name="Shape 380"/>
          <p:cNvSpPr/>
          <p:nvPr/>
        </p:nvSpPr>
        <p:spPr>
          <a:xfrm>
            <a:off x="1521625" y="1866071"/>
            <a:ext cx="6100751" cy="30598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0367573"/>
      </p:ext>
    </p:extLst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Real Time Global Illumination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/>
              <a:t>Precomputed with irradiance cache</a:t>
            </a:r>
          </a:p>
          <a:p>
            <a:pPr lvl="1"/>
            <a:r>
              <a:rPr lang="en-US"/>
              <a:t>Lightmaps for static objects</a:t>
            </a:r>
          </a:p>
          <a:p>
            <a:pPr lvl="1"/>
            <a:r>
              <a:rPr lang="en-US"/>
              <a:t>3D grid of irradiance samples for dynamic objects</a:t>
            </a:r>
          </a:p>
          <a:p>
            <a:pPr lvl="2"/>
            <a:r>
              <a:rPr lang="en-US"/>
              <a:t>Each sample is snapshot of all light coming into a point</a:t>
            </a:r>
          </a:p>
          <a:p>
            <a:pPr lvl="2"/>
            <a:r>
              <a:rPr lang="en-US"/>
              <a:t>Think cube map, usually compressed using spherical harmonics</a:t>
            </a:r>
          </a:p>
          <a:p>
            <a:pPr lvl="0"/>
            <a:r>
              <a:rPr lang="en-US"/>
              <a:t>Animated lightmaps</a:t>
            </a:r>
          </a:p>
          <a:p>
            <a:pPr lvl="1"/>
            <a:r>
              <a:rPr lang="en-US"/>
              <a:t>Static scene with moving light restricted to a path</a:t>
            </a:r>
          </a:p>
          <a:p>
            <a:pPr lvl="0"/>
            <a:r>
              <a:rPr lang="en-US"/>
              <a:t>Precomputed Radiance Transfer (PRT)</a:t>
            </a:r>
          </a:p>
          <a:p>
            <a:pPr lvl="1"/>
            <a:r>
              <a:rPr lang="en-US"/>
              <a:t>Lightmap that can be queried by incident light angle</a:t>
            </a:r>
          </a:p>
          <a:p>
            <a:pPr lvl="1"/>
            <a:r>
              <a:rPr lang="en-US"/>
              <a:t>Lighting solution stored compressed using SH</a:t>
            </a:r>
          </a:p>
        </p:txBody>
      </p:sp>
    </p:spTree>
    <p:extLst>
      <p:ext uri="{BB962C8B-B14F-4D97-AF65-F5344CB8AC3E}">
        <p14:creationId xmlns:p14="http://schemas.microsoft.com/office/powerpoint/2010/main" val="1555101368"/>
      </p:ext>
    </p:extLst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Real Time Global Illumination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Path tracing directly</a:t>
            </a:r>
          </a:p>
          <a:p>
            <a:pPr lvl="1"/>
            <a:r>
              <a:rPr lang="en-US"/>
              <a:t>Not used much in games, technology still advancing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053" y="1200150"/>
            <a:ext cx="3638894" cy="339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6713707"/>
      </p:ext>
    </p:extLst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Time Global Illumination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Instant radiosity</a:t>
            </a:r>
          </a:p>
        </p:txBody>
      </p:sp>
      <p:sp>
        <p:nvSpPr>
          <p:cNvPr id="400" name="Shape 400"/>
          <p:cNvSpPr/>
          <p:nvPr/>
        </p:nvSpPr>
        <p:spPr>
          <a:xfrm>
            <a:off x="1792078" y="1788728"/>
            <a:ext cx="5559845" cy="313719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4134697"/>
      </p:ext>
    </p:extLst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Time Global Illumination</a:t>
            </a:r>
          </a:p>
        </p:txBody>
      </p:sp>
      <p:sp>
        <p:nvSpPr>
          <p:cNvPr id="406" name="Shape 406"/>
          <p:cNvSpPr txBox="1"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/>
              <a:t>Instant radiosity</a:t>
            </a:r>
          </a:p>
          <a:p>
            <a:pPr lvl="1"/>
            <a:r>
              <a:rPr lang="en-US"/>
              <a:t>Shoot some photons into the scene (~200)</a:t>
            </a:r>
          </a:p>
          <a:p>
            <a:pPr lvl="1"/>
            <a:r>
              <a:rPr lang="en-US"/>
              <a:t>Only do one bounce</a:t>
            </a:r>
          </a:p>
          <a:p>
            <a:pPr lvl="1"/>
            <a:r>
              <a:rPr lang="en-US"/>
              <a:t>Virtual Point Light (VPL) where they land</a:t>
            </a:r>
          </a:p>
          <a:p>
            <a:pPr lvl="0"/>
            <a:r>
              <a:rPr lang="en-US"/>
              <a:t>Rendering</a:t>
            </a:r>
          </a:p>
          <a:p>
            <a:pPr lvl="1"/>
            <a:r>
              <a:rPr lang="en-US"/>
              <a:t>Direct lighting: as usual (shadow maps)</a:t>
            </a:r>
          </a:p>
          <a:p>
            <a:pPr lvl="1"/>
            <a:r>
              <a:rPr lang="en-US"/>
              <a:t>Indirect lighting: each VPL becomes point light</a:t>
            </a:r>
          </a:p>
          <a:p>
            <a:pPr lvl="0"/>
            <a:r>
              <a:rPr lang="en-US"/>
              <a:t>Updating</a:t>
            </a:r>
          </a:p>
          <a:p>
            <a:pPr lvl="1"/>
            <a:r>
              <a:rPr lang="en-US"/>
              <a:t>Randomized nature means lots of noise</a:t>
            </a:r>
          </a:p>
          <a:p>
            <a:pPr lvl="1"/>
            <a:r>
              <a:rPr lang="en-US"/>
              <a:t>Cache valid VPLs between frames</a:t>
            </a:r>
          </a:p>
        </p:txBody>
      </p:sp>
    </p:spTree>
    <p:extLst>
      <p:ext uri="{BB962C8B-B14F-4D97-AF65-F5344CB8AC3E}">
        <p14:creationId xmlns:p14="http://schemas.microsoft.com/office/powerpoint/2010/main" val="3503349997"/>
      </p:ext>
    </p:extLst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A5D6B-0F49-8847-9AA3-174511F6F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BBF203-FCAC-FB48-B3CB-9D3D57C6B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8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2596F5B-DE28-D34A-9407-7B440D264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C++ Tip of the Week</a:t>
            </a:r>
          </a:p>
        </p:txBody>
      </p:sp>
    </p:spTree>
    <p:extLst>
      <p:ext uri="{BB962C8B-B14F-4D97-AF65-F5344CB8AC3E}">
        <p14:creationId xmlns:p14="http://schemas.microsoft.com/office/powerpoint/2010/main" val="7145814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 Tip of the Week</a:t>
            </a:r>
          </a:p>
        </p:txBody>
      </p:sp>
    </p:spTree>
    <p:extLst>
      <p:ext uri="{BB962C8B-B14F-4D97-AF65-F5344CB8AC3E}">
        <p14:creationId xmlns:p14="http://schemas.microsoft.com/office/powerpoint/2010/main" val="14485485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200150"/>
            <a:ext cx="8839200" cy="3581399"/>
          </a:xfrm>
        </p:spPr>
        <p:txBody>
          <a:bodyPr>
            <a:normAutofit fontScale="25000" lnSpcReduction="20000"/>
          </a:bodyPr>
          <a:lstStyle/>
          <a:p>
            <a:r>
              <a:rPr lang="en-US" sz="12800" dirty="0">
                <a:latin typeface="Tw Cen MT"/>
                <a:cs typeface="Tw Cen MT"/>
              </a:rPr>
              <a:t>Declares that a variable can be changed, even in the </a:t>
            </a:r>
            <a:r>
              <a:rPr lang="en-US" sz="11200" dirty="0" err="1">
                <a:solidFill>
                  <a:srgbClr val="C0504D"/>
                </a:solidFill>
                <a:latin typeface="Consolas"/>
                <a:cs typeface="Consolas"/>
              </a:rPr>
              <a:t>const</a:t>
            </a:r>
            <a:r>
              <a:rPr lang="en-US" sz="12800" dirty="0">
                <a:solidFill>
                  <a:srgbClr val="C0504D"/>
                </a:solidFill>
                <a:latin typeface="Tw Cen MT"/>
                <a:cs typeface="Tw Cen MT"/>
              </a:rPr>
              <a:t> </a:t>
            </a:r>
            <a:r>
              <a:rPr lang="en-US" sz="12800" dirty="0">
                <a:latin typeface="Tw Cen MT"/>
                <a:cs typeface="Tw Cen MT"/>
              </a:rPr>
              <a:t>scope of a function or object:</a:t>
            </a:r>
          </a:p>
          <a:p>
            <a:endParaRPr lang="en-US" sz="4000" dirty="0">
              <a:latin typeface="Tw Cen MT"/>
              <a:cs typeface="Tw Cen MT"/>
            </a:endParaRPr>
          </a:p>
          <a:p>
            <a:pPr marL="0" indent="0">
              <a:buNone/>
            </a:pPr>
            <a:endParaRPr lang="en-US" dirty="0">
              <a:latin typeface="Tw Cen MT"/>
              <a:cs typeface="Tw Cen MT"/>
            </a:endParaRPr>
          </a:p>
          <a:p>
            <a:pPr marL="400050" lvl="1" indent="0">
              <a:buNone/>
            </a:pPr>
            <a:r>
              <a:rPr lang="en-US" sz="6000" dirty="0">
                <a:solidFill>
                  <a:srgbClr val="C0504D"/>
                </a:solidFill>
                <a:latin typeface="Consolas"/>
                <a:cs typeface="Consolas"/>
              </a:rPr>
              <a:t>string</a:t>
            </a:r>
            <a:r>
              <a:rPr lang="en-US" sz="6000" dirty="0">
                <a:latin typeface="Consolas"/>
                <a:cs typeface="Consolas"/>
              </a:rPr>
              <a:t>::length() </a:t>
            </a:r>
            <a:r>
              <a:rPr lang="en-US" sz="6000" dirty="0" err="1">
                <a:solidFill>
                  <a:srgbClr val="C0504D"/>
                </a:solidFill>
                <a:latin typeface="Consolas"/>
                <a:cs typeface="Consolas"/>
              </a:rPr>
              <a:t>const</a:t>
            </a:r>
            <a:endParaRPr lang="en-US" sz="6000" dirty="0">
              <a:solidFill>
                <a:srgbClr val="C0504D"/>
              </a:solidFill>
              <a:latin typeface="Consolas"/>
              <a:cs typeface="Consolas"/>
            </a:endParaRPr>
          </a:p>
          <a:p>
            <a:pPr marL="400050" lvl="1" indent="0">
              <a:buNone/>
            </a:pPr>
            <a:r>
              <a:rPr lang="en-US" sz="6000" dirty="0">
                <a:latin typeface="Consolas"/>
                <a:cs typeface="Consolas"/>
              </a:rPr>
              <a:t>{</a:t>
            </a:r>
          </a:p>
          <a:p>
            <a:pPr marL="400050" lvl="1" indent="0">
              <a:buNone/>
            </a:pPr>
            <a:r>
              <a:rPr lang="en-US" sz="6000" dirty="0">
                <a:latin typeface="Consolas"/>
                <a:cs typeface="Consolas"/>
              </a:rPr>
              <a:t>    if( !</a:t>
            </a:r>
            <a:r>
              <a:rPr lang="en-US" sz="6000" dirty="0" err="1">
                <a:latin typeface="Consolas"/>
                <a:cs typeface="Consolas"/>
              </a:rPr>
              <a:t>isValidLength</a:t>
            </a:r>
            <a:r>
              <a:rPr lang="en-US" sz="6000" dirty="0">
                <a:latin typeface="Consolas"/>
                <a:cs typeface="Consolas"/>
              </a:rPr>
              <a:t> ) </a:t>
            </a:r>
            <a:r>
              <a:rPr lang="en-US" sz="6000" dirty="0">
                <a:solidFill>
                  <a:srgbClr val="77933C"/>
                </a:solidFill>
                <a:latin typeface="Consolas"/>
                <a:cs typeface="Consolas"/>
              </a:rPr>
              <a:t>// </a:t>
            </a:r>
            <a:r>
              <a:rPr lang="en-US" sz="6000" dirty="0" err="1">
                <a:solidFill>
                  <a:srgbClr val="77933C"/>
                </a:solidFill>
                <a:latin typeface="Consolas"/>
                <a:cs typeface="Consolas"/>
              </a:rPr>
              <a:t>boolean</a:t>
            </a:r>
            <a:r>
              <a:rPr lang="en-US" sz="6000" dirty="0">
                <a:solidFill>
                  <a:srgbClr val="77933C"/>
                </a:solidFill>
                <a:latin typeface="Consolas"/>
                <a:cs typeface="Consolas"/>
              </a:rPr>
              <a:t>, initialized to false on object creation</a:t>
            </a:r>
          </a:p>
          <a:p>
            <a:pPr marL="400050" lvl="1" indent="0">
              <a:buNone/>
            </a:pPr>
            <a:r>
              <a:rPr lang="en-US" sz="6000" dirty="0">
                <a:latin typeface="Consolas"/>
                <a:cs typeface="Consolas"/>
              </a:rPr>
              <a:t>    {</a:t>
            </a:r>
          </a:p>
          <a:p>
            <a:pPr marL="400050" lvl="1" indent="0">
              <a:buNone/>
            </a:pPr>
            <a:r>
              <a:rPr lang="en-US" sz="6000" dirty="0">
                <a:latin typeface="Consolas"/>
                <a:cs typeface="Consolas"/>
              </a:rPr>
              <a:t>        </a:t>
            </a:r>
            <a:r>
              <a:rPr lang="en-US" sz="6000" dirty="0" err="1">
                <a:latin typeface="Consolas"/>
                <a:cs typeface="Consolas"/>
              </a:rPr>
              <a:t>dataLength</a:t>
            </a:r>
            <a:r>
              <a:rPr lang="en-US" sz="6000" dirty="0">
                <a:latin typeface="Consolas"/>
                <a:cs typeface="Consolas"/>
              </a:rPr>
              <a:t> = </a:t>
            </a:r>
            <a:r>
              <a:rPr lang="en-US" sz="6000" dirty="0" err="1">
                <a:latin typeface="Consolas"/>
                <a:cs typeface="Consolas"/>
              </a:rPr>
              <a:t>strlen</a:t>
            </a:r>
            <a:r>
              <a:rPr lang="en-US" sz="6000" dirty="0">
                <a:latin typeface="Consolas"/>
                <a:cs typeface="Consolas"/>
              </a:rPr>
              <a:t>( data ); </a:t>
            </a:r>
            <a:r>
              <a:rPr lang="en-US" sz="6000" dirty="0">
                <a:solidFill>
                  <a:srgbClr val="77933C"/>
                </a:solidFill>
                <a:latin typeface="Consolas"/>
                <a:cs typeface="Consolas"/>
              </a:rPr>
              <a:t>// can't be changed if not mutable</a:t>
            </a:r>
          </a:p>
          <a:p>
            <a:pPr marL="400050" lvl="1" indent="0">
              <a:buNone/>
            </a:pPr>
            <a:r>
              <a:rPr lang="en-US" sz="6000" dirty="0">
                <a:latin typeface="Consolas"/>
                <a:cs typeface="Consolas"/>
              </a:rPr>
              <a:t>        </a:t>
            </a:r>
            <a:r>
              <a:rPr lang="en-US" sz="6000" dirty="0" err="1">
                <a:latin typeface="Consolas"/>
                <a:cs typeface="Consolas"/>
              </a:rPr>
              <a:t>isValidLength</a:t>
            </a:r>
            <a:r>
              <a:rPr lang="en-US" sz="6000" dirty="0">
                <a:latin typeface="Consolas"/>
                <a:cs typeface="Consolas"/>
              </a:rPr>
              <a:t> = </a:t>
            </a:r>
            <a:r>
              <a:rPr lang="en-US" sz="6000" dirty="0">
                <a:solidFill>
                  <a:srgbClr val="4BACC6"/>
                </a:solidFill>
                <a:latin typeface="Consolas"/>
                <a:cs typeface="Consolas"/>
              </a:rPr>
              <a:t>true</a:t>
            </a:r>
            <a:r>
              <a:rPr lang="en-US" sz="6000" dirty="0">
                <a:latin typeface="Consolas"/>
                <a:cs typeface="Consolas"/>
              </a:rPr>
              <a:t>;        </a:t>
            </a:r>
            <a:r>
              <a:rPr lang="en-US" sz="6000" dirty="0">
                <a:solidFill>
                  <a:srgbClr val="77933C"/>
                </a:solidFill>
                <a:latin typeface="Consolas"/>
                <a:cs typeface="Consolas"/>
              </a:rPr>
              <a:t>// same</a:t>
            </a:r>
          </a:p>
          <a:p>
            <a:pPr marL="400050" lvl="1" indent="0">
              <a:buNone/>
            </a:pPr>
            <a:r>
              <a:rPr lang="en-US" sz="6000" dirty="0">
                <a:latin typeface="Consolas"/>
                <a:cs typeface="Consolas"/>
              </a:rPr>
              <a:t>    }</a:t>
            </a:r>
          </a:p>
          <a:p>
            <a:pPr marL="400050" lvl="1" indent="0">
              <a:buNone/>
            </a:pPr>
            <a:r>
              <a:rPr lang="en-US" sz="6000" dirty="0">
                <a:latin typeface="Consolas"/>
                <a:cs typeface="Consolas"/>
              </a:rPr>
              <a:t>    </a:t>
            </a:r>
            <a:r>
              <a:rPr lang="en-US" sz="6000" dirty="0">
                <a:solidFill>
                  <a:srgbClr val="C0504D"/>
                </a:solidFill>
                <a:latin typeface="Consolas"/>
                <a:cs typeface="Consolas"/>
              </a:rPr>
              <a:t>return</a:t>
            </a:r>
            <a:r>
              <a:rPr lang="en-US" sz="6000" dirty="0">
                <a:latin typeface="Consolas"/>
                <a:cs typeface="Consolas"/>
              </a:rPr>
              <a:t> </a:t>
            </a:r>
            <a:r>
              <a:rPr lang="en-US" sz="6000" dirty="0" err="1">
                <a:latin typeface="Consolas"/>
                <a:cs typeface="Consolas"/>
              </a:rPr>
              <a:t>dataLength</a:t>
            </a:r>
            <a:r>
              <a:rPr lang="en-US" sz="6000" dirty="0">
                <a:latin typeface="Consolas"/>
                <a:cs typeface="Consolas"/>
              </a:rPr>
              <a:t>;</a:t>
            </a:r>
          </a:p>
          <a:p>
            <a:pPr marL="400050" lvl="1" indent="0">
              <a:buNone/>
            </a:pPr>
            <a:r>
              <a:rPr lang="en-US" sz="60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769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Model the world as local and shared data</a:t>
            </a:r>
          </a:p>
          <a:p>
            <a:pPr lvl="1"/>
            <a:r>
              <a:rPr lang="en-US" dirty="0"/>
              <a:t>Share player information, </a:t>
            </a:r>
            <a:r>
              <a:rPr lang="en-US" dirty="0" err="1"/>
              <a:t>powerups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Don’t need to share static level data</a:t>
            </a:r>
          </a:p>
          <a:p>
            <a:r>
              <a:rPr lang="en-US" dirty="0"/>
              <a:t>Each player sends the other all actions that alter shared game world</a:t>
            </a:r>
          </a:p>
          <a:p>
            <a:r>
              <a:rPr lang="en-US" dirty="0"/>
              <a:t>“Deterministic P2P Lockstep”</a:t>
            </a:r>
          </a:p>
          <a:p>
            <a:r>
              <a:rPr lang="en-US" dirty="0"/>
              <a:t>Problem: everything must evaluate the same</a:t>
            </a:r>
          </a:p>
          <a:p>
            <a:pPr lvl="1"/>
            <a:r>
              <a:rPr lang="en-US" dirty="0"/>
              <a:t>Or else there are </a:t>
            </a:r>
            <a:r>
              <a:rPr lang="en-US" dirty="0" err="1"/>
              <a:t>desyncs</a:t>
            </a:r>
            <a:endParaRPr lang="en-US" dirty="0"/>
          </a:p>
          <a:p>
            <a:r>
              <a:rPr lang="en-US" dirty="0"/>
              <a:t>Problem: have to wait for all the other players’ commands</a:t>
            </a:r>
          </a:p>
          <a:p>
            <a:pPr lvl="1"/>
            <a:r>
              <a:rPr lang="en-US" dirty="0"/>
              <a:t>So everyone is limited by </a:t>
            </a:r>
            <a:r>
              <a:rPr lang="en-US" dirty="0" err="1"/>
              <a:t>laggiest</a:t>
            </a:r>
            <a:r>
              <a:rPr lang="en-US" dirty="0"/>
              <a:t> player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</p:nvPr>
        </p:nvGraphicFramePr>
        <p:xfrm>
          <a:off x="4648200" y="1200150"/>
          <a:ext cx="22098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/>
        </p:nvGraphicFramePr>
        <p:xfrm>
          <a:off x="6705600" y="1200150"/>
          <a:ext cx="22098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1626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AsOne/>
      </p:bldGraphic>
      <p:bldGraphic spid="8" grpId="0">
        <p:bldAsOne/>
      </p:bldGraphic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200150"/>
            <a:ext cx="8839200" cy="3581399"/>
          </a:xfrm>
        </p:spPr>
        <p:txBody>
          <a:bodyPr>
            <a:normAutofit/>
          </a:bodyPr>
          <a:lstStyle/>
          <a:p>
            <a:r>
              <a:rPr lang="en-US" dirty="0">
                <a:latin typeface="Tw Cen MT"/>
                <a:cs typeface="Tw Cen MT"/>
              </a:rPr>
              <a:t>Why bother marking the method </a:t>
            </a:r>
            <a:r>
              <a:rPr lang="en-US" sz="2800" dirty="0" err="1">
                <a:solidFill>
                  <a:srgbClr val="C0504D"/>
                </a:solidFill>
                <a:latin typeface="Consolas"/>
                <a:cs typeface="Consolas"/>
              </a:rPr>
              <a:t>const</a:t>
            </a:r>
            <a:r>
              <a:rPr lang="en-US" dirty="0">
                <a:latin typeface="Tw Cen MT"/>
                <a:cs typeface="Tw Cen MT"/>
              </a:rPr>
              <a:t>?</a:t>
            </a:r>
          </a:p>
          <a:p>
            <a:r>
              <a:rPr lang="en-US" dirty="0">
                <a:latin typeface="Tw Cen MT"/>
                <a:cs typeface="Tw Cen MT"/>
              </a:rPr>
              <a:t>The user expects length() to have no side effects</a:t>
            </a:r>
          </a:p>
          <a:p>
            <a:r>
              <a:rPr lang="en-US" dirty="0">
                <a:latin typeface="Tw Cen MT"/>
                <a:cs typeface="Tw Cen MT"/>
              </a:rPr>
              <a:t>Generally, it’s okay to lie to the user like this as long as the function keeps the public-facing information constant</a:t>
            </a:r>
          </a:p>
          <a:p>
            <a:r>
              <a:rPr lang="en-US" dirty="0">
                <a:latin typeface="Tw Cen MT"/>
                <a:cs typeface="Tw Cen MT"/>
              </a:rPr>
              <a:t>This is very useful for objects that cache data</a:t>
            </a:r>
          </a:p>
          <a:p>
            <a:endParaRPr lang="en-US" dirty="0">
              <a:latin typeface="Tw Cen MT"/>
              <a:cs typeface="Tw Cen MT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981200" y="2336223"/>
            <a:ext cx="5181600" cy="69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baseline="-25000" dirty="0">
              <a:latin typeface="Consolas" pitchFamily="49" charset="0"/>
              <a:ea typeface="Courier New"/>
              <a:cs typeface="Consolas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1049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200150"/>
            <a:ext cx="8839200" cy="3581399"/>
          </a:xfrm>
        </p:spPr>
        <p:txBody>
          <a:bodyPr>
            <a:normAutofit/>
          </a:bodyPr>
          <a:lstStyle/>
          <a:p>
            <a:r>
              <a:rPr lang="en-US" dirty="0">
                <a:latin typeface="Tw Cen MT"/>
                <a:cs typeface="Tw Cen MT"/>
              </a:rPr>
              <a:t>You should warn users if the function is expensive, since its runtime isn’t always the same</a:t>
            </a:r>
          </a:p>
          <a:p>
            <a:r>
              <a:rPr lang="en-US" sz="2800" dirty="0">
                <a:solidFill>
                  <a:srgbClr val="C0504D"/>
                </a:solidFill>
                <a:latin typeface="Consolas"/>
                <a:cs typeface="Consolas"/>
              </a:rPr>
              <a:t>mutable </a:t>
            </a:r>
            <a:r>
              <a:rPr lang="en-US" dirty="0">
                <a:latin typeface="Tw Cen MT"/>
                <a:cs typeface="Tw Cen MT"/>
              </a:rPr>
              <a:t>can also be used with lambda functions, because by default any variables captured by value cannot be changed</a:t>
            </a:r>
          </a:p>
          <a:p>
            <a:r>
              <a:rPr lang="en-US" dirty="0">
                <a:latin typeface="Tw Cen MT"/>
                <a:cs typeface="Tw Cen MT"/>
              </a:rPr>
              <a:t>Thanks to mjm9 for this week’s tip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981200" y="2336223"/>
            <a:ext cx="5181600" cy="69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baseline="-25000" dirty="0">
              <a:latin typeface="Consolas" pitchFamily="49" charset="0"/>
              <a:ea typeface="Courier New"/>
              <a:cs typeface="Consolas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3255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 Tip of the Week</a:t>
            </a:r>
          </a:p>
        </p:txBody>
      </p:sp>
    </p:spTree>
    <p:extLst>
      <p:ext uri="{BB962C8B-B14F-4D97-AF65-F5344CB8AC3E}">
        <p14:creationId xmlns:p14="http://schemas.microsoft.com/office/powerpoint/2010/main" val="31340444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 Tip of the Week</a:t>
            </a:r>
          </a:p>
        </p:txBody>
      </p:sp>
    </p:spTree>
    <p:extLst>
      <p:ext uri="{BB962C8B-B14F-4D97-AF65-F5344CB8AC3E}">
        <p14:creationId xmlns:p14="http://schemas.microsoft.com/office/powerpoint/2010/main" val="10230084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200150"/>
            <a:ext cx="8382000" cy="3581399"/>
          </a:xfrm>
        </p:spPr>
        <p:txBody>
          <a:bodyPr>
            <a:normAutofit/>
          </a:bodyPr>
          <a:lstStyle/>
          <a:p>
            <a:r>
              <a:rPr lang="en-US" dirty="0">
                <a:latin typeface="Tw Cen MT"/>
                <a:cs typeface="Tw Cen MT"/>
              </a:rPr>
              <a:t>Inline </a:t>
            </a:r>
            <a:r>
              <a:rPr lang="en-US" dirty="0" err="1">
                <a:latin typeface="Tw Cen MT"/>
                <a:cs typeface="Tw Cen MT"/>
              </a:rPr>
              <a:t>functors</a:t>
            </a:r>
            <a:r>
              <a:rPr lang="en-US" dirty="0">
                <a:latin typeface="Tw Cen MT"/>
                <a:cs typeface="Tw Cen MT"/>
              </a:rPr>
              <a:t>:</a:t>
            </a:r>
            <a:endParaRPr lang="en-US" sz="1000" dirty="0">
              <a:latin typeface="Tw Cen MT"/>
              <a:cs typeface="Tw Cen MT"/>
            </a:endParaRPr>
          </a:p>
          <a:p>
            <a:pPr marL="457200" lvl="1" indent="0">
              <a:buNone/>
            </a:pPr>
            <a:endParaRPr lang="en-US" sz="1000" dirty="0">
              <a:latin typeface="Tw Cen MT"/>
              <a:cs typeface="Tw Cen MT"/>
            </a:endParaRPr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C0504D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= ...;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double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terrainHeight</a:t>
            </a:r>
            <a:r>
              <a:rPr lang="en-US" sz="1600" dirty="0">
                <a:latin typeface="Consolas"/>
                <a:cs typeface="Consolas"/>
              </a:rPr>
              <a:t> = ...;</a:t>
            </a:r>
            <a:endParaRPr lang="nb-NO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auto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adjustEntityHeight</a:t>
            </a:r>
            <a:r>
              <a:rPr lang="en-US" sz="1600" dirty="0">
                <a:latin typeface="Consolas"/>
                <a:cs typeface="Consolas"/>
              </a:rPr>
              <a:t> = </a:t>
            </a:r>
            <a:r>
              <a:rPr lang="nb-NO" sz="1600" dirty="0">
                <a:latin typeface="Consolas"/>
                <a:cs typeface="Consolas"/>
              </a:rPr>
              <a:t>[</a:t>
            </a:r>
            <a:r>
              <a:rPr lang="nb-NO" sz="1600" dirty="0" err="1">
                <a:latin typeface="Consolas"/>
                <a:cs typeface="Consolas"/>
              </a:rPr>
              <a:t>terrainHeight</a:t>
            </a:r>
            <a:r>
              <a:rPr lang="nb-NO" sz="1600" dirty="0">
                <a:latin typeface="Consolas"/>
                <a:cs typeface="Consolas"/>
              </a:rPr>
              <a:t>, i](</a:t>
            </a: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Vector3 </a:t>
            </a:r>
            <a:r>
              <a:rPr lang="en-US" sz="1600" dirty="0">
                <a:latin typeface="Consolas"/>
                <a:cs typeface="Consolas"/>
              </a:rPr>
              <a:t>&amp;</a:t>
            </a:r>
            <a:r>
              <a:rPr lang="en-US" sz="1600" dirty="0" err="1">
                <a:latin typeface="Consolas"/>
                <a:cs typeface="Consolas"/>
              </a:rPr>
              <a:t>pos</a:t>
            </a:r>
            <a:r>
              <a:rPr lang="nb-NO" sz="1600" dirty="0">
                <a:latin typeface="Consolas"/>
                <a:cs typeface="Consolas"/>
              </a:rPr>
              <a:t>) {</a:t>
            </a:r>
          </a:p>
          <a:p>
            <a:pPr marL="457200" lvl="1" indent="0">
              <a:buNone/>
            </a:pPr>
            <a:r>
              <a:rPr lang="nb-NO" sz="1600" dirty="0">
                <a:latin typeface="Consolas"/>
                <a:cs typeface="Consolas"/>
              </a:rPr>
              <a:t>	</a:t>
            </a:r>
            <a:r>
              <a:rPr lang="nb-NO" sz="1600" dirty="0" err="1">
                <a:latin typeface="Consolas"/>
                <a:cs typeface="Consolas"/>
              </a:rPr>
              <a:t>pos.y</a:t>
            </a:r>
            <a:r>
              <a:rPr lang="nb-NO" sz="1600" dirty="0">
                <a:latin typeface="Consolas"/>
                <a:cs typeface="Consolas"/>
              </a:rPr>
              <a:t> = </a:t>
            </a:r>
            <a:r>
              <a:rPr lang="nb-NO" sz="1600" dirty="0" err="1">
                <a:latin typeface="Consolas"/>
                <a:cs typeface="Consolas"/>
              </a:rPr>
              <a:t>terrainHeight</a:t>
            </a:r>
            <a:r>
              <a:rPr lang="nb-NO" sz="1600" dirty="0">
                <a:latin typeface="Consolas"/>
                <a:cs typeface="Consolas"/>
              </a:rPr>
              <a:t>*</a:t>
            </a:r>
            <a:r>
              <a:rPr lang="nb-NO" sz="1600" dirty="0" err="1">
                <a:latin typeface="Consolas"/>
                <a:cs typeface="Consolas"/>
              </a:rPr>
              <a:t>complicatedMath</a:t>
            </a:r>
            <a:r>
              <a:rPr lang="nb-NO" sz="1600" dirty="0">
                <a:latin typeface="Consolas"/>
                <a:cs typeface="Consolas"/>
              </a:rPr>
              <a:t>();</a:t>
            </a:r>
          </a:p>
          <a:p>
            <a:pPr marL="457200" lvl="1" indent="0">
              <a:buNone/>
            </a:pPr>
            <a:r>
              <a:rPr lang="nb-NO" sz="1600" dirty="0">
                <a:latin typeface="Consolas"/>
                <a:cs typeface="Consolas"/>
              </a:rPr>
              <a:t>};</a:t>
            </a:r>
          </a:p>
          <a:p>
            <a:pPr marL="457200" lvl="1" indent="0">
              <a:buNone/>
            </a:pPr>
            <a:r>
              <a:rPr lang="nb-NO" sz="1600" dirty="0">
                <a:latin typeface="Consolas"/>
                <a:cs typeface="Consolas"/>
              </a:rPr>
              <a:t>... </a:t>
            </a:r>
            <a:r>
              <a:rPr lang="nb-NO" sz="1600" dirty="0">
                <a:solidFill>
                  <a:srgbClr val="77933C"/>
                </a:solidFill>
                <a:latin typeface="Consolas"/>
                <a:cs typeface="Consolas"/>
              </a:rPr>
              <a:t>// </a:t>
            </a:r>
            <a:r>
              <a:rPr lang="nb-NO" sz="1600" dirty="0" err="1">
                <a:solidFill>
                  <a:srgbClr val="77933C"/>
                </a:solidFill>
                <a:latin typeface="Consolas"/>
                <a:cs typeface="Consolas"/>
              </a:rPr>
              <a:t>code</a:t>
            </a:r>
            <a:r>
              <a:rPr lang="nb-NO" sz="1600" dirty="0">
                <a:solidFill>
                  <a:srgbClr val="77933C"/>
                </a:solidFill>
                <a:latin typeface="Consolas"/>
                <a:cs typeface="Consolas"/>
              </a:rPr>
              <a:t> </a:t>
            </a:r>
            <a:r>
              <a:rPr lang="nb-NO" sz="1600" dirty="0" err="1">
                <a:solidFill>
                  <a:srgbClr val="77933C"/>
                </a:solidFill>
                <a:latin typeface="Consolas"/>
                <a:cs typeface="Consolas"/>
              </a:rPr>
              <a:t>that</a:t>
            </a:r>
            <a:r>
              <a:rPr lang="nb-NO" sz="1600" dirty="0">
                <a:solidFill>
                  <a:srgbClr val="77933C"/>
                </a:solidFill>
                <a:latin typeface="Consolas"/>
                <a:cs typeface="Consolas"/>
              </a:rPr>
              <a:t> </a:t>
            </a:r>
            <a:r>
              <a:rPr lang="nb-NO" sz="1600" dirty="0" err="1">
                <a:solidFill>
                  <a:srgbClr val="77933C"/>
                </a:solidFill>
                <a:latin typeface="Consolas"/>
                <a:cs typeface="Consolas"/>
              </a:rPr>
              <a:t>would</a:t>
            </a:r>
            <a:r>
              <a:rPr lang="nb-NO" sz="1600" dirty="0">
                <a:solidFill>
                  <a:srgbClr val="77933C"/>
                </a:solidFill>
                <a:latin typeface="Consolas"/>
                <a:cs typeface="Consolas"/>
              </a:rPr>
              <a:t> </a:t>
            </a:r>
            <a:r>
              <a:rPr lang="nb-NO" sz="1600" dirty="0" err="1">
                <a:solidFill>
                  <a:srgbClr val="77933C"/>
                </a:solidFill>
                <a:latin typeface="Consolas"/>
                <a:cs typeface="Consolas"/>
              </a:rPr>
              <a:t>use</a:t>
            </a:r>
            <a:r>
              <a:rPr lang="nb-NO" sz="1600" dirty="0">
                <a:solidFill>
                  <a:srgbClr val="77933C"/>
                </a:solidFill>
                <a:latin typeface="Consolas"/>
                <a:cs typeface="Consolas"/>
              </a:rPr>
              <a:t> </a:t>
            </a:r>
            <a:r>
              <a:rPr lang="nb-NO" sz="1600" dirty="0" err="1">
                <a:solidFill>
                  <a:srgbClr val="77933C"/>
                </a:solidFill>
                <a:latin typeface="Consolas"/>
                <a:cs typeface="Consolas"/>
              </a:rPr>
              <a:t>this</a:t>
            </a:r>
            <a:r>
              <a:rPr lang="nb-NO" sz="1600" dirty="0">
                <a:solidFill>
                  <a:srgbClr val="77933C"/>
                </a:solidFill>
                <a:latin typeface="Consolas"/>
                <a:cs typeface="Consolas"/>
              </a:rPr>
              <a:t> </a:t>
            </a:r>
            <a:r>
              <a:rPr lang="nb-NO" sz="1600" dirty="0" err="1">
                <a:solidFill>
                  <a:srgbClr val="77933C"/>
                </a:solidFill>
                <a:latin typeface="Consolas"/>
                <a:cs typeface="Consolas"/>
              </a:rPr>
              <a:t>math</a:t>
            </a:r>
            <a:r>
              <a:rPr lang="nb-NO" sz="1600" dirty="0">
                <a:solidFill>
                  <a:srgbClr val="77933C"/>
                </a:solidFill>
                <a:latin typeface="Consolas"/>
                <a:cs typeface="Consolas"/>
              </a:rPr>
              <a:t> multiple times</a:t>
            </a:r>
            <a:endParaRPr lang="en-US" sz="1600" dirty="0">
              <a:solidFill>
                <a:srgbClr val="77933C"/>
              </a:solidFill>
              <a:latin typeface="Tw Cen MT"/>
              <a:cs typeface="Tw Cen MT"/>
            </a:endParaRPr>
          </a:p>
          <a:p>
            <a:pPr marL="0" indent="0">
              <a:buNone/>
            </a:pPr>
            <a:endParaRPr lang="en-US" sz="2000" dirty="0">
              <a:solidFill>
                <a:srgbClr val="C0504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7933C"/>
                </a:solidFill>
                <a:latin typeface="Consolas"/>
                <a:cs typeface="Consolas"/>
              </a:rPr>
              <a:t>// template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C0504D"/>
                </a:solidFill>
                <a:latin typeface="Consolas"/>
                <a:cs typeface="Consolas"/>
              </a:rPr>
              <a:t>auto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functionName</a:t>
            </a:r>
            <a:r>
              <a:rPr lang="en-US" sz="1800" dirty="0">
                <a:latin typeface="Consolas"/>
                <a:cs typeface="Consolas"/>
              </a:rPr>
              <a:t> = </a:t>
            </a:r>
            <a:r>
              <a:rPr lang="nb-NO" sz="1800" dirty="0">
                <a:latin typeface="Consolas"/>
                <a:cs typeface="Consolas"/>
              </a:rPr>
              <a:t>[</a:t>
            </a:r>
            <a:r>
              <a:rPr lang="nb-NO" sz="1800" dirty="0" err="1">
                <a:latin typeface="Consolas"/>
                <a:cs typeface="Consolas"/>
              </a:rPr>
              <a:t>capturedVariables</a:t>
            </a:r>
            <a:r>
              <a:rPr lang="nb-NO" sz="1800" dirty="0">
                <a:latin typeface="Consolas"/>
                <a:cs typeface="Consolas"/>
              </a:rPr>
              <a:t>](</a:t>
            </a:r>
            <a:r>
              <a:rPr lang="en-US" sz="1800" dirty="0">
                <a:solidFill>
                  <a:srgbClr val="C0504D"/>
                </a:solidFill>
                <a:latin typeface="Consolas"/>
                <a:cs typeface="Consolas"/>
              </a:rPr>
              <a:t>input </a:t>
            </a:r>
            <a:r>
              <a:rPr lang="en-US" sz="1800" dirty="0">
                <a:latin typeface="Consolas"/>
                <a:cs typeface="Consolas"/>
              </a:rPr>
              <a:t>arguments</a:t>
            </a:r>
            <a:r>
              <a:rPr lang="nb-NO" sz="1800" dirty="0">
                <a:latin typeface="Consolas"/>
                <a:cs typeface="Consolas"/>
              </a:rPr>
              <a:t>) { ... };</a:t>
            </a:r>
            <a:r>
              <a:rPr lang="nb-NO" sz="18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</a:p>
          <a:p>
            <a:pPr marL="457200" lvl="1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981200" y="2336223"/>
            <a:ext cx="5181600" cy="69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baseline="-25000" dirty="0">
              <a:latin typeface="Consolas" pitchFamily="49" charset="0"/>
              <a:ea typeface="Courier New"/>
              <a:cs typeface="Consolas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849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syntax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1047750"/>
            <a:ext cx="7924800" cy="38862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auto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functionName</a:t>
            </a:r>
            <a:r>
              <a:rPr lang="en-US" sz="1600" dirty="0">
                <a:latin typeface="Consolas"/>
                <a:cs typeface="Consolas"/>
              </a:rPr>
              <a:t> = </a:t>
            </a:r>
            <a:r>
              <a:rPr lang="nb-NO" sz="1600" dirty="0">
                <a:latin typeface="Consolas"/>
                <a:cs typeface="Consolas"/>
              </a:rPr>
              <a:t>[</a:t>
            </a:r>
            <a:r>
              <a:rPr lang="nb-NO" sz="1600" dirty="0" err="1">
                <a:latin typeface="Consolas"/>
                <a:cs typeface="Consolas"/>
              </a:rPr>
              <a:t>capturedVariables</a:t>
            </a:r>
            <a:r>
              <a:rPr lang="nb-NO" sz="1600" dirty="0">
                <a:latin typeface="Consolas"/>
                <a:cs typeface="Consolas"/>
              </a:rPr>
              <a:t>](</a:t>
            </a: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input </a:t>
            </a:r>
            <a:r>
              <a:rPr lang="en-US" sz="1600" dirty="0">
                <a:latin typeface="Consolas"/>
                <a:cs typeface="Consolas"/>
              </a:rPr>
              <a:t>arguments</a:t>
            </a:r>
            <a:r>
              <a:rPr lang="nb-NO" sz="1600" dirty="0">
                <a:latin typeface="Consolas"/>
                <a:cs typeface="Consolas"/>
              </a:rPr>
              <a:t>) { ... };</a:t>
            </a:r>
            <a:r>
              <a:rPr lang="nb-NO" sz="1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endParaRPr lang="nb-NO" sz="1000" dirty="0">
              <a:solidFill>
                <a:srgbClr val="C0504D"/>
              </a:solidFill>
              <a:latin typeface="Consolas"/>
              <a:cs typeface="Consolas"/>
            </a:endParaRPr>
          </a:p>
          <a:p>
            <a:r>
              <a:rPr lang="nb-NO" sz="2800" dirty="0">
                <a:solidFill>
                  <a:srgbClr val="C0504D"/>
                </a:solidFill>
                <a:latin typeface="Tw Cen MT"/>
                <a:cs typeface="Tw Cen MT"/>
              </a:rPr>
              <a:t>auto </a:t>
            </a:r>
            <a:r>
              <a:rPr lang="nb-NO" sz="2800" dirty="0" err="1">
                <a:solidFill>
                  <a:srgbClr val="FFFFFF"/>
                </a:solidFill>
                <a:latin typeface="Tw Cen MT"/>
                <a:cs typeface="Tw Cen MT"/>
              </a:rPr>
              <a:t>tells</a:t>
            </a:r>
            <a:r>
              <a:rPr lang="nb-NO" sz="2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lang="nb-NO" sz="2800" dirty="0" err="1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lang="nb-NO" sz="2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lang="nb-NO" sz="2800" dirty="0" err="1">
                <a:solidFill>
                  <a:srgbClr val="FFFFFF"/>
                </a:solidFill>
                <a:latin typeface="Tw Cen MT"/>
                <a:cs typeface="Tw Cen MT"/>
              </a:rPr>
              <a:t>compiler</a:t>
            </a:r>
            <a:r>
              <a:rPr lang="nb-NO" sz="2800" dirty="0">
                <a:solidFill>
                  <a:srgbClr val="FFFFFF"/>
                </a:solidFill>
                <a:latin typeface="Tw Cen MT"/>
                <a:cs typeface="Tw Cen MT"/>
              </a:rPr>
              <a:t> to </a:t>
            </a:r>
            <a:r>
              <a:rPr lang="nb-NO" sz="2800" dirty="0" err="1">
                <a:solidFill>
                  <a:srgbClr val="FFFFFF"/>
                </a:solidFill>
                <a:latin typeface="Tw Cen MT"/>
                <a:cs typeface="Tw Cen MT"/>
              </a:rPr>
              <a:t>determine</a:t>
            </a:r>
            <a:r>
              <a:rPr lang="nb-NO" sz="2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lang="nb-NO" sz="2800" dirty="0" err="1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lang="nb-NO" sz="2800" dirty="0">
                <a:solidFill>
                  <a:srgbClr val="FFFFFF"/>
                </a:solidFill>
                <a:latin typeface="Tw Cen MT"/>
                <a:cs typeface="Tw Cen MT"/>
              </a:rPr>
              <a:t> type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lang="nb-NO" sz="1800" dirty="0">
                <a:solidFill>
                  <a:srgbClr val="FFFFFF"/>
                </a:solidFill>
                <a:latin typeface="Consolas"/>
                <a:cs typeface="Consolas"/>
              </a:rPr>
              <a:t>n </a:t>
            </a:r>
            <a:r>
              <a:rPr lang="nb-NO" sz="1800" dirty="0" err="1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lang="nb-NO" sz="1800" dirty="0">
                <a:solidFill>
                  <a:srgbClr val="FFFFFF"/>
                </a:solidFill>
                <a:latin typeface="Consolas"/>
                <a:cs typeface="Consolas"/>
              </a:rPr>
              <a:t> case, </a:t>
            </a:r>
            <a:r>
              <a:rPr lang="nb-NO" sz="1800" dirty="0" err="1">
                <a:solidFill>
                  <a:srgbClr val="FFFFFF"/>
                </a:solidFill>
                <a:latin typeface="Consolas"/>
                <a:cs typeface="Consolas"/>
              </a:rPr>
              <a:t>it’s</a:t>
            </a:r>
            <a:r>
              <a:rPr lang="nb-NO" sz="1800" dirty="0">
                <a:solidFill>
                  <a:srgbClr val="FFFFFF"/>
                </a:solidFill>
                <a:latin typeface="Consolas"/>
                <a:cs typeface="Consolas"/>
              </a:rPr>
              <a:t> a </a:t>
            </a:r>
            <a:r>
              <a:rPr lang="nb-NO" sz="1800" dirty="0" err="1">
                <a:solidFill>
                  <a:srgbClr val="FFFFFF"/>
                </a:solidFill>
                <a:latin typeface="Consolas"/>
                <a:cs typeface="Consolas"/>
              </a:rPr>
              <a:t>generated</a:t>
            </a:r>
            <a:r>
              <a:rPr lang="nb-NO" sz="1800" dirty="0">
                <a:solidFill>
                  <a:srgbClr val="FFFFFF"/>
                </a:solidFill>
                <a:latin typeface="Consolas"/>
                <a:cs typeface="Consolas"/>
              </a:rPr>
              <a:t> lambda </a:t>
            </a:r>
            <a:r>
              <a:rPr lang="nb-NO" sz="1800" dirty="0" err="1">
                <a:solidFill>
                  <a:srgbClr val="FFFFFF"/>
                </a:solidFill>
                <a:latin typeface="Consolas"/>
                <a:cs typeface="Consolas"/>
              </a:rPr>
              <a:t>definition</a:t>
            </a:r>
            <a:endParaRPr lang="nb-NO" sz="1800" dirty="0">
              <a:solidFill>
                <a:srgbClr val="FFFFFF"/>
              </a:solidFill>
              <a:latin typeface="Consolas"/>
              <a:cs typeface="Consolas"/>
            </a:endParaRPr>
          </a:p>
          <a:p>
            <a:pPr lvl="1"/>
            <a:r>
              <a:rPr lang="en-US" sz="1800" dirty="0">
                <a:solidFill>
                  <a:srgbClr val="C0504D"/>
                </a:solidFill>
                <a:latin typeface="Consolas"/>
                <a:cs typeface="Consolas"/>
              </a:rPr>
              <a:t>auto</a:t>
            </a:r>
            <a:r>
              <a:rPr lang="en-US" sz="1800" dirty="0">
                <a:solidFill>
                  <a:srgbClr val="FFFFFF"/>
                </a:solidFill>
                <a:latin typeface="Consolas"/>
                <a:cs typeface="Consolas"/>
              </a:rPr>
              <a:t> only works like this starting in C++11</a:t>
            </a:r>
          </a:p>
          <a:p>
            <a:pPr lvl="2"/>
            <a:r>
              <a:rPr lang="en-US" sz="1400" dirty="0">
                <a:solidFill>
                  <a:srgbClr val="FFFFFF"/>
                </a:solidFill>
                <a:latin typeface="Consolas"/>
                <a:cs typeface="Consolas"/>
              </a:rPr>
              <a:t>Before that it declared a variable as ‘local’ storage, and now is almost never used</a:t>
            </a:r>
          </a:p>
          <a:p>
            <a:r>
              <a:rPr lang="en-US" sz="2800" dirty="0">
                <a:solidFill>
                  <a:srgbClr val="FFFFFF"/>
                </a:solidFill>
                <a:latin typeface="Tw Cen MT"/>
                <a:cs typeface="Tw Cen MT"/>
              </a:rPr>
              <a:t>Captured variables give the function access to variables in the surrounding scope</a:t>
            </a:r>
            <a:endParaRPr lang="nb-NO" sz="2800" dirty="0">
              <a:solidFill>
                <a:srgbClr val="FFFFFF"/>
              </a:solidFill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63424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lambda syntax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1047750"/>
            <a:ext cx="7924800" cy="3886202"/>
          </a:xfrm>
        </p:spPr>
        <p:txBody>
          <a:bodyPr>
            <a:noAutofit/>
          </a:bodyPr>
          <a:lstStyle/>
          <a:p>
            <a:r>
              <a:rPr lang="nb-NO" sz="2800" dirty="0">
                <a:latin typeface="Tw Cen MT"/>
                <a:cs typeface="Tw Cen MT"/>
              </a:rPr>
              <a:t>To capture member variables, pass </a:t>
            </a:r>
            <a:r>
              <a:rPr lang="nb-NO" sz="2800" dirty="0">
                <a:solidFill>
                  <a:srgbClr val="C0504D"/>
                </a:solidFill>
                <a:latin typeface="Tw Cen MT"/>
                <a:cs typeface="Tw Cen MT"/>
              </a:rPr>
              <a:t>this </a:t>
            </a:r>
            <a:r>
              <a:rPr lang="nb-NO" sz="2800" dirty="0">
                <a:latin typeface="Tw Cen MT"/>
                <a:cs typeface="Tw Cen MT"/>
              </a:rPr>
              <a:t>as a captured variable</a:t>
            </a:r>
            <a:endParaRPr lang="nb-NO" sz="2800" dirty="0">
              <a:solidFill>
                <a:srgbClr val="C0504D"/>
              </a:solidFill>
              <a:latin typeface="Tw Cen MT"/>
              <a:cs typeface="Tw Cen MT"/>
            </a:endParaRPr>
          </a:p>
          <a:p>
            <a:pPr marL="0" indent="0">
              <a:buNone/>
            </a:pPr>
            <a:endParaRPr lang="en-US" sz="1600" dirty="0">
              <a:solidFill>
                <a:srgbClr val="C0504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auto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func</a:t>
            </a:r>
            <a:r>
              <a:rPr lang="en-US" sz="1600" dirty="0">
                <a:latin typeface="Consolas"/>
                <a:cs typeface="Consolas"/>
              </a:rPr>
              <a:t> = </a:t>
            </a:r>
            <a:r>
              <a:rPr lang="nb-NO" sz="1600" dirty="0">
                <a:latin typeface="Consolas"/>
                <a:cs typeface="Consolas"/>
              </a:rPr>
              <a:t>[</a:t>
            </a:r>
            <a:r>
              <a:rPr lang="nb-NO" sz="1600" dirty="0" err="1">
                <a:solidFill>
                  <a:srgbClr val="C0504D"/>
                </a:solidFill>
                <a:latin typeface="Consolas"/>
                <a:cs typeface="Consolas"/>
              </a:rPr>
              <a:t>this</a:t>
            </a:r>
            <a:r>
              <a:rPr lang="nb-NO" sz="1600" dirty="0">
                <a:latin typeface="Consolas"/>
                <a:cs typeface="Consolas"/>
              </a:rPr>
              <a:t>](</a:t>
            </a:r>
            <a:r>
              <a:rPr lang="en-US" sz="1600" dirty="0" err="1">
                <a:solidFill>
                  <a:srgbClr val="C0504D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intput</a:t>
            </a:r>
            <a:r>
              <a:rPr lang="nb-NO" sz="1600" dirty="0">
                <a:latin typeface="Consolas"/>
                <a:cs typeface="Consolas"/>
              </a:rPr>
              <a:t>) { ... };</a:t>
            </a:r>
          </a:p>
          <a:p>
            <a:pPr marL="0" indent="0">
              <a:buNone/>
            </a:pPr>
            <a:endParaRPr lang="nb-NO" sz="1600" dirty="0">
              <a:solidFill>
                <a:srgbClr val="C0504D"/>
              </a:solidFill>
              <a:latin typeface="Consolas"/>
              <a:cs typeface="Consolas"/>
            </a:endParaRPr>
          </a:p>
          <a:p>
            <a:r>
              <a:rPr lang="en-US" sz="2800" dirty="0">
                <a:solidFill>
                  <a:srgbClr val="FFFFFF"/>
                </a:solidFill>
                <a:latin typeface="Tw Cen MT"/>
                <a:cs typeface="Tw Cen MT"/>
              </a:rPr>
              <a:t>You can optionally specify the return type for clarity</a:t>
            </a:r>
            <a:endParaRPr lang="en-US" sz="2800" dirty="0">
              <a:solidFill>
                <a:srgbClr val="C0504D"/>
              </a:solidFill>
              <a:latin typeface="Tw Cen MT"/>
              <a:cs typeface="Tw Cen MT"/>
            </a:endParaRPr>
          </a:p>
          <a:p>
            <a:pPr marL="0" indent="0">
              <a:buNone/>
            </a:pPr>
            <a:endParaRPr lang="en-US" sz="1600" dirty="0">
              <a:solidFill>
                <a:srgbClr val="C0504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auto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functionName</a:t>
            </a:r>
            <a:r>
              <a:rPr lang="en-US" sz="1600" dirty="0">
                <a:latin typeface="Consolas"/>
                <a:cs typeface="Consolas"/>
              </a:rPr>
              <a:t> = </a:t>
            </a:r>
            <a:r>
              <a:rPr lang="nb-NO" sz="1600" dirty="0">
                <a:latin typeface="Consolas"/>
                <a:cs typeface="Consolas"/>
              </a:rPr>
              <a:t>[</a:t>
            </a:r>
            <a:r>
              <a:rPr lang="nb-NO" sz="1600" dirty="0" err="1">
                <a:latin typeface="Consolas"/>
                <a:cs typeface="Consolas"/>
              </a:rPr>
              <a:t>capturedVariables</a:t>
            </a:r>
            <a:r>
              <a:rPr lang="nb-NO" sz="1600" dirty="0">
                <a:latin typeface="Consolas"/>
                <a:cs typeface="Consolas"/>
              </a:rPr>
              <a:t>](</a:t>
            </a: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input </a:t>
            </a:r>
            <a:r>
              <a:rPr lang="en-US" sz="1600" dirty="0">
                <a:latin typeface="Consolas"/>
                <a:cs typeface="Consolas"/>
              </a:rPr>
              <a:t>arguments</a:t>
            </a:r>
            <a:r>
              <a:rPr lang="nb-NO" sz="1600" dirty="0">
                <a:latin typeface="Consolas"/>
                <a:cs typeface="Consolas"/>
              </a:rPr>
              <a:t>) -&gt; </a:t>
            </a:r>
            <a:r>
              <a:rPr lang="nb-NO" sz="1600" dirty="0" err="1">
                <a:latin typeface="Consolas"/>
                <a:cs typeface="Consolas"/>
              </a:rPr>
              <a:t>returnType</a:t>
            </a:r>
            <a:r>
              <a:rPr lang="nb-NO" sz="1600" dirty="0">
                <a:latin typeface="Consolas"/>
                <a:cs typeface="Consolas"/>
              </a:rPr>
              <a:t> { ... };</a:t>
            </a:r>
            <a:endParaRPr lang="nb-NO" sz="1600" dirty="0">
              <a:solidFill>
                <a:srgbClr val="C0504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nb-NO" sz="1600" dirty="0">
              <a:solidFill>
                <a:srgbClr val="C0504D"/>
              </a:solidFill>
              <a:latin typeface="Consolas"/>
              <a:cs typeface="Consolas"/>
            </a:endParaRPr>
          </a:p>
          <a:p>
            <a:endParaRPr lang="nb-NO" sz="2800" dirty="0">
              <a:solidFill>
                <a:srgbClr val="C0504D"/>
              </a:solidFill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8798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lambda syntax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1200148"/>
            <a:ext cx="8458200" cy="38862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auto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func</a:t>
            </a:r>
            <a:r>
              <a:rPr lang="en-US" sz="1600" dirty="0">
                <a:latin typeface="Consolas"/>
                <a:cs typeface="Consolas"/>
              </a:rPr>
              <a:t> = </a:t>
            </a:r>
            <a:r>
              <a:rPr lang="nb-NO" sz="1600" dirty="0">
                <a:latin typeface="Consolas"/>
                <a:cs typeface="Consolas"/>
              </a:rPr>
              <a:t>[&amp;</a:t>
            </a:r>
            <a:r>
              <a:rPr lang="nb-NO" sz="1600" dirty="0" err="1">
                <a:solidFill>
                  <a:srgbClr val="C0504D"/>
                </a:solidFill>
                <a:latin typeface="Consolas"/>
                <a:cs typeface="Consolas"/>
              </a:rPr>
              <a:t>localOne</a:t>
            </a:r>
            <a:r>
              <a:rPr lang="nb-NO" sz="1600" dirty="0">
                <a:solidFill>
                  <a:srgbClr val="C0504D"/>
                </a:solidFill>
                <a:latin typeface="Consolas"/>
                <a:cs typeface="Consolas"/>
              </a:rPr>
              <a:t>, </a:t>
            </a:r>
            <a:r>
              <a:rPr lang="nb-NO" sz="1600" dirty="0" err="1">
                <a:solidFill>
                  <a:srgbClr val="C0504D"/>
                </a:solidFill>
                <a:latin typeface="Consolas"/>
                <a:cs typeface="Consolas"/>
              </a:rPr>
              <a:t>localTwo</a:t>
            </a:r>
            <a:r>
              <a:rPr lang="nb-NO" sz="1600" dirty="0">
                <a:latin typeface="Consolas"/>
                <a:cs typeface="Consolas"/>
              </a:rPr>
              <a:t>](</a:t>
            </a:r>
            <a:r>
              <a:rPr lang="en-US" sz="1600" dirty="0" err="1">
                <a:solidFill>
                  <a:srgbClr val="C0504D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intput</a:t>
            </a:r>
            <a:r>
              <a:rPr lang="nb-NO" sz="1600" dirty="0">
                <a:latin typeface="Consolas"/>
                <a:cs typeface="Consolas"/>
              </a:rPr>
              <a:t>) { ... };</a:t>
            </a:r>
          </a:p>
          <a:p>
            <a:pPr marL="0" indent="0">
              <a:buNone/>
            </a:pPr>
            <a:endParaRPr lang="nb-NO" sz="500" dirty="0">
              <a:solidFill>
                <a:srgbClr val="C0504D"/>
              </a:solidFill>
              <a:latin typeface="Consolas"/>
              <a:cs typeface="Consolas"/>
            </a:endParaRPr>
          </a:p>
          <a:p>
            <a:r>
              <a:rPr lang="en-US" sz="2800" dirty="0" err="1">
                <a:solidFill>
                  <a:srgbClr val="FFFFFF"/>
                </a:solidFill>
                <a:latin typeface="Tw Cen MT"/>
                <a:cs typeface="Tw Cen MT"/>
              </a:rPr>
              <a:t>localOne</a:t>
            </a:r>
            <a:r>
              <a:rPr lang="en-US" sz="2800" dirty="0">
                <a:solidFill>
                  <a:srgbClr val="FFFFFF"/>
                </a:solidFill>
                <a:latin typeface="Tw Cen MT"/>
                <a:cs typeface="Tw Cen MT"/>
              </a:rPr>
              <a:t> is passed by reference, whereas </a:t>
            </a:r>
            <a:r>
              <a:rPr lang="en-US" sz="2800" dirty="0" err="1">
                <a:solidFill>
                  <a:srgbClr val="FFFFFF"/>
                </a:solidFill>
                <a:latin typeface="Tw Cen MT"/>
                <a:cs typeface="Tw Cen MT"/>
              </a:rPr>
              <a:t>localTwo</a:t>
            </a:r>
            <a:r>
              <a:rPr lang="en-US" sz="2800" dirty="0">
                <a:solidFill>
                  <a:srgbClr val="FFFFFF"/>
                </a:solidFill>
                <a:latin typeface="Tw Cen MT"/>
                <a:cs typeface="Tw Cen MT"/>
              </a:rPr>
              <a:t> is passed as a copy (by default)</a:t>
            </a:r>
          </a:p>
          <a:p>
            <a:pPr marL="0" indent="0">
              <a:buNone/>
            </a:pPr>
            <a:endParaRPr lang="en-US" sz="1600" dirty="0">
              <a:solidFill>
                <a:srgbClr val="C0504D"/>
              </a:solidFill>
              <a:latin typeface="Consolas"/>
              <a:cs typeface="Consolas"/>
            </a:endParaRPr>
          </a:p>
          <a:p>
            <a:r>
              <a:rPr lang="en-US" sz="2800" dirty="0">
                <a:solidFill>
                  <a:srgbClr val="FFFFFF"/>
                </a:solidFill>
                <a:latin typeface="Tw Cen MT"/>
                <a:cs typeface="Tw Cen MT"/>
              </a:rPr>
              <a:t>Use ‘=‘ or ‘&amp;’ to capture all local variables in scope</a:t>
            </a:r>
            <a:endParaRPr lang="en-US" sz="2800" dirty="0">
              <a:solidFill>
                <a:srgbClr val="C0504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solidFill>
                <a:srgbClr val="C0504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auto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func</a:t>
            </a:r>
            <a:r>
              <a:rPr lang="en-US" sz="1600" dirty="0">
                <a:latin typeface="Consolas"/>
                <a:cs typeface="Consolas"/>
              </a:rPr>
              <a:t> = </a:t>
            </a:r>
            <a:r>
              <a:rPr lang="nb-NO" sz="1600" dirty="0">
                <a:latin typeface="Consolas"/>
                <a:cs typeface="Consolas"/>
              </a:rPr>
              <a:t>[&amp;](</a:t>
            </a:r>
            <a:r>
              <a:rPr lang="en-US" sz="1600" dirty="0" err="1">
                <a:solidFill>
                  <a:srgbClr val="C0504D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intput</a:t>
            </a:r>
            <a:r>
              <a:rPr lang="nb-NO" sz="1600" dirty="0">
                <a:latin typeface="Consolas"/>
                <a:cs typeface="Consolas"/>
              </a:rPr>
              <a:t>) { ... }; </a:t>
            </a:r>
            <a:r>
              <a:rPr lang="nb-NO" sz="1600" dirty="0">
                <a:solidFill>
                  <a:srgbClr val="77933C"/>
                </a:solidFill>
                <a:latin typeface="Consolas"/>
                <a:cs typeface="Consolas"/>
              </a:rPr>
              <a:t>// captures all variables by reference</a:t>
            </a:r>
            <a:endParaRPr lang="en-US" sz="1600" dirty="0">
              <a:solidFill>
                <a:srgbClr val="C0504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auto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func</a:t>
            </a:r>
            <a:r>
              <a:rPr lang="en-US" sz="1600" dirty="0">
                <a:latin typeface="Consolas"/>
                <a:cs typeface="Consolas"/>
              </a:rPr>
              <a:t> = </a:t>
            </a:r>
            <a:r>
              <a:rPr lang="nb-NO" sz="1600" dirty="0">
                <a:latin typeface="Consolas"/>
                <a:cs typeface="Consolas"/>
              </a:rPr>
              <a:t>[=</a:t>
            </a:r>
            <a:r>
              <a:rPr lang="nb-NO" sz="160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lang="nb-NO" sz="1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nb-NO" sz="1600" dirty="0">
                <a:latin typeface="Consolas"/>
                <a:cs typeface="Consolas"/>
              </a:rPr>
              <a:t>&amp;</a:t>
            </a:r>
            <a:r>
              <a:rPr lang="nb-NO" sz="1600" dirty="0" err="1">
                <a:solidFill>
                  <a:srgbClr val="C0504D"/>
                </a:solidFill>
                <a:latin typeface="Consolas"/>
                <a:cs typeface="Consolas"/>
              </a:rPr>
              <a:t>localTwo</a:t>
            </a:r>
            <a:r>
              <a:rPr lang="nb-NO" sz="1600" dirty="0">
                <a:latin typeface="Consolas"/>
                <a:cs typeface="Consolas"/>
              </a:rPr>
              <a:t>](</a:t>
            </a:r>
            <a:r>
              <a:rPr lang="en-US" sz="1600" dirty="0" err="1">
                <a:solidFill>
                  <a:srgbClr val="C0504D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intput</a:t>
            </a:r>
            <a:r>
              <a:rPr lang="nb-NO" sz="1600" dirty="0">
                <a:latin typeface="Consolas"/>
                <a:cs typeface="Consolas"/>
              </a:rPr>
              <a:t>) { ... }; </a:t>
            </a:r>
            <a:r>
              <a:rPr lang="nb-NO" sz="1600" dirty="0">
                <a:solidFill>
                  <a:srgbClr val="77933C"/>
                </a:solidFill>
                <a:latin typeface="Consolas"/>
                <a:cs typeface="Consolas"/>
              </a:rPr>
              <a:t>// </a:t>
            </a:r>
            <a:r>
              <a:rPr lang="nb-NO" sz="1600" dirty="0" err="1">
                <a:solidFill>
                  <a:srgbClr val="77933C"/>
                </a:solidFill>
                <a:latin typeface="Consolas"/>
                <a:cs typeface="Consolas"/>
              </a:rPr>
              <a:t>captures</a:t>
            </a:r>
            <a:r>
              <a:rPr lang="nb-NO" sz="1600" dirty="0">
                <a:solidFill>
                  <a:srgbClr val="77933C"/>
                </a:solidFill>
                <a:latin typeface="Consolas"/>
                <a:cs typeface="Consolas"/>
              </a:rPr>
              <a:t> all variables</a:t>
            </a:r>
            <a:endParaRPr lang="nb-NO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nb-NO" sz="1600" dirty="0">
                <a:solidFill>
                  <a:srgbClr val="77933C"/>
                </a:solidFill>
                <a:latin typeface="Consolas"/>
                <a:cs typeface="Consolas"/>
              </a:rPr>
              <a:t>// by copy, except localTwo which is captured by reference</a:t>
            </a:r>
            <a:endParaRPr lang="en-US" sz="1600" dirty="0">
              <a:solidFill>
                <a:srgbClr val="77933C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nb-NO" sz="2800" dirty="0">
              <a:solidFill>
                <a:srgbClr val="C0504D"/>
              </a:solidFill>
              <a:latin typeface="Consolas"/>
              <a:cs typeface="Consolas"/>
            </a:endParaRPr>
          </a:p>
          <a:p>
            <a:endParaRPr lang="nb-NO" sz="2800" dirty="0">
              <a:solidFill>
                <a:srgbClr val="C0504D"/>
              </a:solidFill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5921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Lambda anonymously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w Cen MT"/>
                <a:cs typeface="Tw Cen MT"/>
              </a:rPr>
              <a:t>As you probably guessed from the name lambda, you can also use them completely anonymously: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std</a:t>
            </a:r>
            <a:r>
              <a:rPr lang="en-US" sz="1800" dirty="0">
                <a:latin typeface="Consolas"/>
                <a:cs typeface="Consolas"/>
              </a:rPr>
              <a:t>::</a:t>
            </a:r>
            <a:r>
              <a:rPr lang="en-US" sz="1800" dirty="0">
                <a:solidFill>
                  <a:srgbClr val="C0504D"/>
                </a:solidFill>
                <a:latin typeface="Consolas"/>
                <a:cs typeface="Consolas"/>
              </a:rPr>
              <a:t>vector</a:t>
            </a:r>
            <a:r>
              <a:rPr lang="en-US" sz="1800" dirty="0">
                <a:latin typeface="Consolas"/>
                <a:cs typeface="Consolas"/>
              </a:rPr>
              <a:t>&lt;</a:t>
            </a:r>
            <a:r>
              <a:rPr lang="en-US" sz="1800" dirty="0" err="1">
                <a:solidFill>
                  <a:srgbClr val="C0504D"/>
                </a:solidFill>
                <a:latin typeface="Consolas"/>
                <a:cs typeface="Consolas"/>
              </a:rPr>
              <a:t>int</a:t>
            </a:r>
            <a:r>
              <a:rPr lang="en-US" sz="1800" dirty="0">
                <a:latin typeface="Consolas"/>
                <a:cs typeface="Consolas"/>
              </a:rPr>
              <a:t>&gt; </a:t>
            </a:r>
            <a:r>
              <a:rPr lang="en-US" sz="1800" dirty="0" err="1">
                <a:latin typeface="Consolas"/>
                <a:cs typeface="Consolas"/>
              </a:rPr>
              <a:t>some_list</a:t>
            </a:r>
            <a:r>
              <a:rPr lang="en-US" sz="1800" dirty="0">
                <a:latin typeface="Consolas"/>
                <a:cs typeface="Consolas"/>
              </a:rPr>
              <a:t>{ 1, 2, 3, 4, 5 };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C0504D"/>
                </a:solidFill>
                <a:latin typeface="Consolas"/>
                <a:cs typeface="Consolas"/>
              </a:rPr>
              <a:t>int</a:t>
            </a:r>
            <a:r>
              <a:rPr lang="en-US" sz="18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total = 0;</a:t>
            </a: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std</a:t>
            </a:r>
            <a:r>
              <a:rPr lang="en-US" sz="1800" dirty="0">
                <a:latin typeface="Consolas"/>
                <a:cs typeface="Consolas"/>
              </a:rPr>
              <a:t>::</a:t>
            </a:r>
            <a:r>
              <a:rPr lang="en-US" sz="1800" dirty="0" err="1">
                <a:latin typeface="Consolas"/>
                <a:cs typeface="Consolas"/>
              </a:rPr>
              <a:t>for_each</a:t>
            </a:r>
            <a:r>
              <a:rPr lang="en-US" sz="1800" dirty="0">
                <a:latin typeface="Consolas"/>
                <a:cs typeface="Consolas"/>
              </a:rPr>
              <a:t>(begin(</a:t>
            </a:r>
            <a:r>
              <a:rPr lang="en-US" sz="1800" dirty="0" err="1">
                <a:latin typeface="Consolas"/>
                <a:cs typeface="Consolas"/>
              </a:rPr>
              <a:t>some_list</a:t>
            </a:r>
            <a:r>
              <a:rPr lang="en-US" sz="1800" dirty="0">
                <a:latin typeface="Consolas"/>
                <a:cs typeface="Consolas"/>
              </a:rPr>
              <a:t>), end(</a:t>
            </a:r>
            <a:r>
              <a:rPr lang="en-US" sz="1800" dirty="0" err="1">
                <a:latin typeface="Consolas"/>
                <a:cs typeface="Consolas"/>
              </a:rPr>
              <a:t>some_list</a:t>
            </a:r>
            <a:r>
              <a:rPr lang="en-US" sz="1800" dirty="0">
                <a:latin typeface="Consolas"/>
                <a:cs typeface="Consolas"/>
              </a:rPr>
              <a:t>), [&amp;total](</a:t>
            </a:r>
            <a:r>
              <a:rPr lang="en-US" sz="1800" dirty="0" err="1">
                <a:solidFill>
                  <a:srgbClr val="C0504D"/>
                </a:solidFill>
                <a:latin typeface="Consolas"/>
                <a:cs typeface="Consolas"/>
              </a:rPr>
              <a:t>int</a:t>
            </a:r>
            <a:r>
              <a:rPr lang="en-US" sz="18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x) {</a:t>
            </a:r>
          </a:p>
          <a:p>
            <a:pPr marL="400050" lvl="1" indent="0">
              <a:buNone/>
            </a:pPr>
            <a:r>
              <a:rPr lang="en-US" sz="1800" dirty="0">
                <a:latin typeface="Consolas"/>
                <a:cs typeface="Consolas"/>
              </a:rPr>
              <a:t>total += x;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845559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based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latin typeface="Tw Cen MT"/>
                <a:cs typeface="Tw Cen MT"/>
              </a:rPr>
              <a:t>The standard library contains a bunch of helpful functions that make use of </a:t>
            </a:r>
            <a:r>
              <a:rPr lang="en-US" sz="2800" dirty="0" err="1">
                <a:latin typeface="Tw Cen MT"/>
                <a:cs typeface="Tw Cen MT"/>
              </a:rPr>
              <a:t>lamdas</a:t>
            </a:r>
            <a:r>
              <a:rPr lang="en-US" sz="2800" dirty="0">
                <a:latin typeface="Tw Cen MT"/>
                <a:cs typeface="Tw Cen MT"/>
              </a:rPr>
              <a:t> and lists</a:t>
            </a:r>
          </a:p>
          <a:p>
            <a:r>
              <a:rPr lang="en-US" sz="2800" dirty="0">
                <a:latin typeface="Tw Cen MT"/>
                <a:cs typeface="Tw Cen MT"/>
              </a:rPr>
              <a:t>Besides </a:t>
            </a:r>
            <a:r>
              <a:rPr lang="en-US" sz="2800" dirty="0" err="1">
                <a:latin typeface="Tw Cen MT"/>
                <a:cs typeface="Tw Cen MT"/>
              </a:rPr>
              <a:t>for_each</a:t>
            </a:r>
            <a:r>
              <a:rPr lang="en-US" sz="2800" dirty="0">
                <a:latin typeface="Tw Cen MT"/>
                <a:cs typeface="Tw Cen MT"/>
              </a:rPr>
              <a:t>, some examples are transform, </a:t>
            </a:r>
            <a:r>
              <a:rPr lang="en-US" sz="2800" dirty="0" err="1">
                <a:latin typeface="Tw Cen MT"/>
                <a:cs typeface="Tw Cen MT"/>
              </a:rPr>
              <a:t>count_if</a:t>
            </a:r>
            <a:r>
              <a:rPr lang="en-US" sz="2800" dirty="0">
                <a:latin typeface="Tw Cen MT"/>
                <a:cs typeface="Tw Cen MT"/>
              </a:rPr>
              <a:t>, </a:t>
            </a:r>
            <a:r>
              <a:rPr lang="en-US" sz="2800" dirty="0" err="1">
                <a:latin typeface="Tw Cen MT"/>
                <a:cs typeface="Tw Cen MT"/>
              </a:rPr>
              <a:t>remove_if</a:t>
            </a:r>
            <a:r>
              <a:rPr lang="en-US" sz="2800" dirty="0">
                <a:latin typeface="Tw Cen MT"/>
                <a:cs typeface="Tw Cen MT"/>
              </a:rPr>
              <a:t>, and </a:t>
            </a:r>
            <a:r>
              <a:rPr lang="en-US" sz="2800" dirty="0" err="1">
                <a:latin typeface="Tw Cen MT"/>
                <a:cs typeface="Tw Cen MT"/>
              </a:rPr>
              <a:t>binary_search</a:t>
            </a:r>
            <a:endParaRPr lang="en-US" sz="2800" dirty="0">
              <a:latin typeface="Tw Cen MT"/>
              <a:cs typeface="Tw Cen MT"/>
            </a:endParaRPr>
          </a:p>
          <a:p>
            <a:endParaRPr lang="en-US" sz="2800" dirty="0">
              <a:latin typeface="Tw Cen MT"/>
              <a:cs typeface="Tw Cen MT"/>
            </a:endParaRPr>
          </a:p>
          <a:p>
            <a:r>
              <a:rPr lang="en-US" sz="2800" dirty="0">
                <a:latin typeface="Tw Cen MT"/>
                <a:cs typeface="Tw Cen MT"/>
              </a:rPr>
              <a:t>Read more about lambdas: </a:t>
            </a:r>
            <a:r>
              <a:rPr lang="en-US" sz="2800" dirty="0">
                <a:latin typeface="Tw Cen MT"/>
                <a:cs typeface="Tw Cen MT"/>
                <a:hlinkClick r:id="rId2"/>
              </a:rPr>
              <a:t>https://stackoverflow.com/questions/7627098/what-is-a-lambda-expression-in-c11</a:t>
            </a:r>
            <a:endParaRPr lang="en-US" sz="2800" dirty="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809856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4734</Words>
  <Application>Microsoft Macintosh PowerPoint</Application>
  <PresentationFormat>On-screen Show (16:9)</PresentationFormat>
  <Paragraphs>700</Paragraphs>
  <Slides>100</Slides>
  <Notes>45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Arial</vt:lpstr>
      <vt:lpstr>Calibri</vt:lpstr>
      <vt:lpstr>Cambria Math</vt:lpstr>
      <vt:lpstr>Century Gothic</vt:lpstr>
      <vt:lpstr>Consolas</vt:lpstr>
      <vt:lpstr>Karmina</vt:lpstr>
      <vt:lpstr>Tw Cen MT</vt:lpstr>
      <vt:lpstr>Office Theme</vt:lpstr>
      <vt:lpstr>Class 8</vt:lpstr>
      <vt:lpstr>Final Project Topics</vt:lpstr>
      <vt:lpstr>Class 8</vt:lpstr>
      <vt:lpstr>NETWORKING STRATEGIES</vt:lpstr>
      <vt:lpstr>The Illusion</vt:lpstr>
      <vt:lpstr>The Illusion</vt:lpstr>
      <vt:lpstr>Send the Entire World!</vt:lpstr>
      <vt:lpstr>Modeling the World</vt:lpstr>
      <vt:lpstr>Send Commands</vt:lpstr>
      <vt:lpstr>Client-Server Model</vt:lpstr>
      <vt:lpstr>Client-side Prediction &amp; Rollback</vt:lpstr>
      <vt:lpstr>Client-side Prediction &amp; Rollback</vt:lpstr>
      <vt:lpstr>What about the server?</vt:lpstr>
      <vt:lpstr>Masking the Timewarp</vt:lpstr>
      <vt:lpstr>Edge Cases</vt:lpstr>
      <vt:lpstr>Elegant Disconnects</vt:lpstr>
      <vt:lpstr>Resources</vt:lpstr>
      <vt:lpstr>IMPLEMENTATION</vt:lpstr>
      <vt:lpstr>TCP: Transmission Control Protocol</vt:lpstr>
      <vt:lpstr>UDP: User Datagram Protocol</vt:lpstr>
      <vt:lpstr>TCP vs UDP</vt:lpstr>
      <vt:lpstr>C sockets</vt:lpstr>
      <vt:lpstr>C++ QSockets</vt:lpstr>
      <vt:lpstr>RakNet</vt:lpstr>
      <vt:lpstr>The RakNet library</vt:lpstr>
      <vt:lpstr>The basics</vt:lpstr>
      <vt:lpstr>Isn’t that everything…?</vt:lpstr>
      <vt:lpstr>RakNet does that too!</vt:lpstr>
      <vt:lpstr>Using ReplicaManager3</vt:lpstr>
      <vt:lpstr>Sounds great!</vt:lpstr>
      <vt:lpstr>I’m Sold!</vt:lpstr>
      <vt:lpstr>In conclusion…</vt:lpstr>
      <vt:lpstr>Questions?</vt:lpstr>
      <vt:lpstr>Class 8</vt:lpstr>
      <vt:lpstr>Particles</vt:lpstr>
      <vt:lpstr>Particles</vt:lpstr>
      <vt:lpstr>Particles</vt:lpstr>
      <vt:lpstr>Particles</vt:lpstr>
      <vt:lpstr>Particles</vt:lpstr>
      <vt:lpstr>Particle Optimizations</vt:lpstr>
      <vt:lpstr>Deferred Lighting</vt:lpstr>
      <vt:lpstr>Motivation</vt:lpstr>
      <vt:lpstr>Overview</vt:lpstr>
      <vt:lpstr>Passes</vt:lpstr>
      <vt:lpstr>First Pass</vt:lpstr>
      <vt:lpstr>Second Pass (1/2)</vt:lpstr>
      <vt:lpstr>Second Pass (2/2)</vt:lpstr>
      <vt:lpstr>Third Pass (1/2)</vt:lpstr>
      <vt:lpstr>Third Pass (2/2)</vt:lpstr>
      <vt:lpstr>Optimizations</vt:lpstr>
      <vt:lpstr>Optimizations</vt:lpstr>
      <vt:lpstr>Optimizations</vt:lpstr>
      <vt:lpstr>Optimizations</vt:lpstr>
      <vt:lpstr>Deferred Shading</vt:lpstr>
      <vt:lpstr>Overview</vt:lpstr>
      <vt:lpstr>Disadvantages of Deferred Rendering</vt:lpstr>
      <vt:lpstr>Volumetric effects</vt:lpstr>
      <vt:lpstr>Volumetric Effects</vt:lpstr>
      <vt:lpstr>Volumetric Effects</vt:lpstr>
      <vt:lpstr>Shadow Mapping</vt:lpstr>
      <vt:lpstr>Shadow Mapping</vt:lpstr>
      <vt:lpstr>Shadow Mapping</vt:lpstr>
      <vt:lpstr>Shadow Mapping</vt:lpstr>
      <vt:lpstr>Shadow Mapping</vt:lpstr>
      <vt:lpstr>Shadow Mapping</vt:lpstr>
      <vt:lpstr>Cascaded Shadow Maps</vt:lpstr>
      <vt:lpstr>Cascaded Shadow Maps</vt:lpstr>
      <vt:lpstr>Cascaded Shadow Maps</vt:lpstr>
      <vt:lpstr>Depth of Field</vt:lpstr>
      <vt:lpstr>Depth of Field</vt:lpstr>
      <vt:lpstr>Depth of Field</vt:lpstr>
      <vt:lpstr>Depth of Field</vt:lpstr>
      <vt:lpstr>Depth of Field in Starcraft II</vt:lpstr>
      <vt:lpstr>Lighting effects</vt:lpstr>
      <vt:lpstr>Screen-Space Ambient Occlusion</vt:lpstr>
      <vt:lpstr>Screen-Space Ambient Occlusion</vt:lpstr>
      <vt:lpstr>Screen-Space Ambient Occlusion</vt:lpstr>
      <vt:lpstr>Real Time Local Reflections</vt:lpstr>
      <vt:lpstr>Real Time Local Reflections</vt:lpstr>
      <vt:lpstr>Real Time Local Reflections</vt:lpstr>
      <vt:lpstr>Real Time Local Reflections</vt:lpstr>
      <vt:lpstr>Real Time Global Illumination</vt:lpstr>
      <vt:lpstr>Real Time Global Illumination</vt:lpstr>
      <vt:lpstr>Real Time Global Illumination</vt:lpstr>
      <vt:lpstr>Real Time Global Illumination</vt:lpstr>
      <vt:lpstr>Real Time Global Illumination</vt:lpstr>
      <vt:lpstr>Class 8</vt:lpstr>
      <vt:lpstr>Mutable</vt:lpstr>
      <vt:lpstr>Mutable</vt:lpstr>
      <vt:lpstr>Mutable</vt:lpstr>
      <vt:lpstr>Mutable</vt:lpstr>
      <vt:lpstr>Questions?</vt:lpstr>
      <vt:lpstr>Lambdas</vt:lpstr>
      <vt:lpstr>Lambdas</vt:lpstr>
      <vt:lpstr>Lambda syntax</vt:lpstr>
      <vt:lpstr>More lambda syntax</vt:lpstr>
      <vt:lpstr>Even more lambda syntax</vt:lpstr>
      <vt:lpstr>Using Lambda anonymously</vt:lpstr>
      <vt:lpstr>Lambda based algorithms</vt:lpstr>
      <vt:lpstr>Class 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/>
  <cp:lastModifiedBy/>
  <cp:revision>1</cp:revision>
  <dcterms:created xsi:type="dcterms:W3CDTF">2012-09-05T22:59:59Z</dcterms:created>
  <dcterms:modified xsi:type="dcterms:W3CDTF">2021-02-20T21:17:31Z</dcterms:modified>
</cp:coreProperties>
</file>